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378"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4"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3" r:id="rId57"/>
    <p:sldId id="434" r:id="rId58"/>
    <p:sldId id="435" r:id="rId59"/>
    <p:sldId id="436" r:id="rId60"/>
    <p:sldId id="437" r:id="rId61"/>
    <p:sldId id="438" r:id="rId62"/>
    <p:sldId id="439" r:id="rId63"/>
    <p:sldId id="440" r:id="rId64"/>
    <p:sldId id="441"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11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archcio.techtarget.com/definition/IPO"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nvestorwords.com/1934/filing.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6" name="Date Placeholder 2"/>
          <p:cNvSpPr>
            <a:spLocks noGrp="1"/>
          </p:cNvSpPr>
          <p:nvPr>
            <p:ph type="dt" sz="quarter" idx="1"/>
          </p:nvPr>
        </p:nvSpPr>
        <p:spPr/>
        <p:txBody>
          <a:bodyPr/>
          <a:lstStyle/>
          <a:p>
            <a:pPr>
              <a:defRPr/>
            </a:pPr>
            <a:fld id="{326E2AD7-8270-4889-ADD8-777DE05301A0}" type="datetime1">
              <a:rPr lang="en-US" smtClean="0"/>
              <a:pPr>
                <a:defRPr/>
              </a:pPr>
              <a:t>12/08/2017</a:t>
            </a:fld>
            <a:endParaRPr lang="en-US" dirty="0"/>
          </a:p>
        </p:txBody>
      </p:sp>
      <p:sp>
        <p:nvSpPr>
          <p:cNvPr id="353284" name="Rectangle 7"/>
          <p:cNvSpPr txBox="1">
            <a:spLocks noGrp="1" noChangeArrowheads="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519339-A5B9-4C54-97EF-68F07230AB39}" type="slidenum">
              <a:rPr lang="en-US" altLang="en-US"/>
              <a:pPr algn="r" eaLnBrk="1" hangingPunct="1">
                <a:spcBef>
                  <a:spcPct val="0"/>
                </a:spcBef>
              </a:pPr>
              <a:t>1</a:t>
            </a:fld>
            <a:endParaRPr lang="en-US" altLang="en-US" dirty="0"/>
          </a:p>
        </p:txBody>
      </p:sp>
      <p:sp>
        <p:nvSpPr>
          <p:cNvPr id="353285"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44593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696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966C261F-A9A6-4A8B-8AB8-91A79A1EA205}" type="datetime1">
              <a:rPr lang="en-US" smtClean="0"/>
              <a:pPr>
                <a:defRPr/>
              </a:pPr>
              <a:t>12/08/2017</a:t>
            </a:fld>
            <a:endParaRPr lang="en-US" dirty="0"/>
          </a:p>
        </p:txBody>
      </p:sp>
      <p:sp>
        <p:nvSpPr>
          <p:cNvPr id="3696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B59D7E-C013-4141-99DE-3C3139B4B75B}" type="slidenum">
              <a:rPr lang="en-US" altLang="en-US">
                <a:latin typeface="Verdana" panose="020B0604030504040204" pitchFamily="34" charset="0"/>
              </a:rPr>
              <a:pPr algn="r" eaLnBrk="1" hangingPunct="1">
                <a:spcBef>
                  <a:spcPct val="0"/>
                </a:spcBef>
              </a:pPr>
              <a:t>10</a:t>
            </a:fld>
            <a:endParaRPr lang="en-US" altLang="en-US" dirty="0">
              <a:latin typeface="Verdana" panose="020B0604030504040204" pitchFamily="34" charset="0"/>
            </a:endParaRPr>
          </a:p>
        </p:txBody>
      </p:sp>
    </p:spTree>
    <p:extLst>
      <p:ext uri="{BB962C8B-B14F-4D97-AF65-F5344CB8AC3E}">
        <p14:creationId xmlns:p14="http://schemas.microsoft.com/office/powerpoint/2010/main" val="19696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cs typeface="Arial" panose="020B0604020202020204" pitchFamily="34" charset="0"/>
              </a:rPr>
              <a:t>If Box 6 is checked, the security is “non-covered.”  Thus, Boxes 1b, 3, 5, &amp; 8 may be blank</a:t>
            </a:r>
          </a:p>
          <a:p>
            <a:pPr marL="171450" indent="-171450">
              <a:buFontTx/>
              <a:buChar char="•"/>
            </a:pPr>
            <a:endParaRPr lang="en-US" altLang="en-US" dirty="0">
              <a:cs typeface="Arial" panose="020B0604020202020204" pitchFamily="34" charset="0"/>
            </a:endParaRPr>
          </a:p>
        </p:txBody>
      </p:sp>
      <p:sp>
        <p:nvSpPr>
          <p:cNvPr id="3717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9EB1F91F-EACB-4878-B220-331F88243A29}" type="datetime1">
              <a:rPr lang="en-US" smtClean="0"/>
              <a:pPr>
                <a:defRPr/>
              </a:pPr>
              <a:t>12/08/2017</a:t>
            </a:fld>
            <a:endParaRPr lang="en-US" dirty="0"/>
          </a:p>
        </p:txBody>
      </p:sp>
      <p:sp>
        <p:nvSpPr>
          <p:cNvPr id="3717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20D9DF-2E8E-4D33-9213-9FD5BAAD3E05}" type="slidenum">
              <a:rPr lang="en-US" altLang="en-US">
                <a:latin typeface="Verdana" panose="020B0604030504040204" pitchFamily="34" charset="0"/>
              </a:rPr>
              <a:pPr algn="r" eaLnBrk="1" hangingPunct="1">
                <a:spcBef>
                  <a:spcPct val="0"/>
                </a:spcBef>
              </a:pPr>
              <a:t>11</a:t>
            </a:fld>
            <a:endParaRPr lang="en-US" altLang="en-US" dirty="0">
              <a:latin typeface="Verdana" panose="020B0604030504040204" pitchFamily="34" charset="0"/>
            </a:endParaRPr>
          </a:p>
        </p:txBody>
      </p:sp>
    </p:spTree>
    <p:extLst>
      <p:ext uri="{BB962C8B-B14F-4D97-AF65-F5344CB8AC3E}">
        <p14:creationId xmlns:p14="http://schemas.microsoft.com/office/powerpoint/2010/main" val="65036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758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98A60AA-170A-4FD1-871C-01B15DD9484A}" type="datetime1">
              <a:rPr lang="en-US" smtClean="0"/>
              <a:pPr>
                <a:defRPr/>
              </a:pPr>
              <a:t>12/08/2017</a:t>
            </a:fld>
            <a:endParaRPr lang="en-US" dirty="0"/>
          </a:p>
        </p:txBody>
      </p:sp>
      <p:sp>
        <p:nvSpPr>
          <p:cNvPr id="37581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E63035C-4585-4693-B091-C701E454ABD8}" type="slidenum">
              <a:rPr lang="en-US" altLang="en-US">
                <a:latin typeface="Verdana" panose="020B0604030504040204" pitchFamily="34" charset="0"/>
              </a:rPr>
              <a:pPr algn="r" eaLnBrk="1" hangingPunct="1">
                <a:spcBef>
                  <a:spcPct val="0"/>
                </a:spcBef>
              </a:pPr>
              <a:t>12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2539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778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B1D7572-D438-422B-9F00-76EADEC96439}" type="datetime1">
              <a:rPr lang="en-US" smtClean="0"/>
              <a:pPr>
                <a:defRPr/>
              </a:pPr>
              <a:t>12/08/2017</a:t>
            </a:fld>
            <a:endParaRPr lang="en-US" dirty="0"/>
          </a:p>
        </p:txBody>
      </p:sp>
      <p:sp>
        <p:nvSpPr>
          <p:cNvPr id="3778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56DD222-F806-4710-84B0-1921478F6232}" type="slidenum">
              <a:rPr lang="en-US" altLang="en-US">
                <a:latin typeface="Verdana" panose="020B0604030504040204" pitchFamily="34" charset="0"/>
              </a:rPr>
              <a:pPr algn="r" eaLnBrk="1" hangingPunct="1">
                <a:spcBef>
                  <a:spcPct val="0"/>
                </a:spcBef>
              </a:pPr>
              <a:t>13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7815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799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4B44BB57-00D2-4D62-BDD4-75D32EB50AC3}" type="datetime1">
              <a:rPr lang="en-US" smtClean="0"/>
              <a:pPr>
                <a:defRPr/>
              </a:pPr>
              <a:t>12/08/2017</a:t>
            </a:fld>
            <a:endParaRPr lang="en-US" dirty="0"/>
          </a:p>
        </p:txBody>
      </p:sp>
      <p:sp>
        <p:nvSpPr>
          <p:cNvPr id="3799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77F9B91-D413-4293-89A7-4BD8BAEB409A}" type="slidenum">
              <a:rPr lang="en-US" altLang="en-US">
                <a:latin typeface="Verdana" panose="020B0604030504040204" pitchFamily="34" charset="0"/>
              </a:rPr>
              <a:pPr algn="r" eaLnBrk="1" hangingPunct="1">
                <a:spcBef>
                  <a:spcPct val="0"/>
                </a:spcBef>
              </a:pPr>
              <a:t>14</a:t>
            </a:fld>
            <a:endParaRPr lang="en-US" altLang="en-US" dirty="0">
              <a:latin typeface="Verdana" panose="020B0604030504040204" pitchFamily="34" charset="0"/>
            </a:endParaRPr>
          </a:p>
        </p:txBody>
      </p:sp>
    </p:spTree>
    <p:extLst>
      <p:ext uri="{BB962C8B-B14F-4D97-AF65-F5344CB8AC3E}">
        <p14:creationId xmlns:p14="http://schemas.microsoft.com/office/powerpoint/2010/main" val="43620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19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E9931254-5BAD-42F9-92D5-55B6ACB076DD}" type="datetime1">
              <a:rPr lang="en-US" smtClean="0"/>
              <a:pPr>
                <a:defRPr/>
              </a:pPr>
              <a:t>12/08/2017</a:t>
            </a:fld>
            <a:endParaRPr lang="en-US" dirty="0"/>
          </a:p>
        </p:txBody>
      </p:sp>
      <p:sp>
        <p:nvSpPr>
          <p:cNvPr id="3819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D980373-A543-4FA3-A724-7F987D3057BC}" type="slidenum">
              <a:rPr lang="en-US" altLang="en-US">
                <a:latin typeface="Verdana" panose="020B0604030504040204" pitchFamily="34" charset="0"/>
              </a:rPr>
              <a:pPr algn="r" eaLnBrk="1" hangingPunct="1">
                <a:spcBef>
                  <a:spcPct val="0"/>
                </a:spcBef>
              </a:pPr>
              <a:t>15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8627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40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A1C3A20B-22A3-41F1-84F8-F7702C08830D}" type="datetime1">
              <a:rPr lang="en-US" smtClean="0"/>
              <a:pPr>
                <a:defRPr/>
              </a:pPr>
              <a:t>12/08/2017</a:t>
            </a:fld>
            <a:endParaRPr lang="en-US" dirty="0"/>
          </a:p>
        </p:txBody>
      </p:sp>
      <p:sp>
        <p:nvSpPr>
          <p:cNvPr id="38400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8B2709-4A4F-4F7F-BC0C-1B724C2EA6C5}" type="slidenum">
              <a:rPr lang="en-US" altLang="en-US">
                <a:latin typeface="Verdana" panose="020B0604030504040204" pitchFamily="34" charset="0"/>
              </a:rPr>
              <a:pPr algn="r" eaLnBrk="1" hangingPunct="1">
                <a:spcBef>
                  <a:spcPct val="0"/>
                </a:spcBef>
              </a:pPr>
              <a:t>16</a:t>
            </a:fld>
            <a:endParaRPr lang="en-US" altLang="en-US" dirty="0">
              <a:latin typeface="Verdana" panose="020B0604030504040204" pitchFamily="34" charset="0"/>
            </a:endParaRPr>
          </a:p>
        </p:txBody>
      </p:sp>
    </p:spTree>
    <p:extLst>
      <p:ext uri="{BB962C8B-B14F-4D97-AF65-F5344CB8AC3E}">
        <p14:creationId xmlns:p14="http://schemas.microsoft.com/office/powerpoint/2010/main" val="64137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605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2461DDB-0C93-4ED0-BD77-D2C1813E57D3}" type="slidenum">
              <a:rPr lang="en-US" altLang="en-US">
                <a:latin typeface="Verdana" panose="020B0604030504040204" pitchFamily="34" charset="0"/>
              </a:rPr>
              <a:pPr algn="r" eaLnBrk="1" hangingPunct="1">
                <a:spcBef>
                  <a:spcPct val="0"/>
                </a:spcBef>
              </a:pPr>
              <a:t>17</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0408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8810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0458E80-F270-49B4-B889-CAC2A1A50681}" type="slidenum">
              <a:rPr lang="en-US" altLang="en-US">
                <a:latin typeface="Verdana" panose="020B0604030504040204" pitchFamily="34" charset="0"/>
              </a:rPr>
              <a:pPr algn="r" eaLnBrk="1" hangingPunct="1">
                <a:spcBef>
                  <a:spcPct val="0"/>
                </a:spcBef>
              </a:pPr>
              <a:t>18</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0868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89770DF2-F155-42F2-BE1A-6A3097A2AD4D}" type="datetime1">
              <a:rPr lang="en-US" smtClean="0"/>
              <a:pPr>
                <a:defRPr/>
              </a:pPr>
              <a:t>12/08/2017</a:t>
            </a:fld>
            <a:endParaRPr lang="en-US" dirty="0"/>
          </a:p>
        </p:txBody>
      </p:sp>
    </p:spTree>
    <p:extLst>
      <p:ext uri="{BB962C8B-B14F-4D97-AF65-F5344CB8AC3E}">
        <p14:creationId xmlns:p14="http://schemas.microsoft.com/office/powerpoint/2010/main" val="231525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C3B0E1-BF12-4527-ADB4-26D45E66BD9F}" type="slidenum">
              <a:rPr lang="en-US" smtClean="0"/>
              <a:pPr/>
              <a:t>2</a:t>
            </a:fld>
            <a:endParaRPr lang="en-US" dirty="0"/>
          </a:p>
        </p:txBody>
      </p:sp>
    </p:spTree>
    <p:extLst>
      <p:ext uri="{BB962C8B-B14F-4D97-AF65-F5344CB8AC3E}">
        <p14:creationId xmlns:p14="http://schemas.microsoft.com/office/powerpoint/2010/main" val="1287974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Up to $3,000 of capital losses can be deducted</a:t>
            </a:r>
            <a:r>
              <a:rPr lang="en-US" baseline="0" dirty="0"/>
              <a:t> against other income on 1040 Line 13</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89770DF2-F155-42F2-BE1A-6A3097A2AD4D}" type="datetime1">
              <a:rPr lang="en-US" smtClean="0"/>
              <a:pPr>
                <a:defRPr/>
              </a:pPr>
              <a:t>12/08/2017</a:t>
            </a:fld>
            <a:endParaRPr lang="en-US" dirty="0"/>
          </a:p>
        </p:txBody>
      </p:sp>
    </p:spTree>
    <p:extLst>
      <p:ext uri="{BB962C8B-B14F-4D97-AF65-F5344CB8AC3E}">
        <p14:creationId xmlns:p14="http://schemas.microsoft.com/office/powerpoint/2010/main" val="2538383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When there is a capital loss to carry over from this year to next year, TaxSlayer will populate Lines 8 &amp; 13 of the Capital Loss Carryover Worksheet in current year; needed for preparing following year’s return</a:t>
            </a:r>
          </a:p>
        </p:txBody>
      </p:sp>
      <p:sp>
        <p:nvSpPr>
          <p:cNvPr id="3901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3F71E06-0EE9-4B2C-9BCA-A4C2C4BC864E}" type="datetime1">
              <a:rPr lang="en-US" smtClean="0"/>
              <a:pPr>
                <a:defRPr/>
              </a:pPr>
              <a:t>12/08/2017</a:t>
            </a:fld>
            <a:endParaRPr lang="en-US" dirty="0"/>
          </a:p>
        </p:txBody>
      </p:sp>
      <p:sp>
        <p:nvSpPr>
          <p:cNvPr id="3901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613BCA4-C62F-49B1-B8C9-1F2A8AB86C8A}" type="slidenum">
              <a:rPr lang="en-US" altLang="en-US">
                <a:latin typeface="Verdana" panose="020B0604030504040204" pitchFamily="34" charset="0"/>
              </a:rPr>
              <a:pPr algn="r" eaLnBrk="1" hangingPunct="1">
                <a:spcBef>
                  <a:spcPct val="0"/>
                </a:spcBef>
              </a:pPr>
              <a:t>21</a:t>
            </a:fld>
            <a:endParaRPr lang="en-US" altLang="en-US" dirty="0">
              <a:latin typeface="Verdana" panose="020B0604030504040204" pitchFamily="34" charset="0"/>
            </a:endParaRPr>
          </a:p>
        </p:txBody>
      </p:sp>
    </p:spTree>
    <p:extLst>
      <p:ext uri="{BB962C8B-B14F-4D97-AF65-F5344CB8AC3E}">
        <p14:creationId xmlns:p14="http://schemas.microsoft.com/office/powerpoint/2010/main" val="441655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Explain that you may have received capital gain distributions form a mutual fund even if you do not sell anything.  These distributions are based on gains that the mutual fund receives on sales within the fund.  Mutual funds are required by law to pass those gains on to the shareholders</a:t>
            </a:r>
          </a:p>
        </p:txBody>
      </p:sp>
      <p:sp>
        <p:nvSpPr>
          <p:cNvPr id="3921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F0D7E4D-2A4E-4237-BE1E-52544A11A897}" type="slidenum">
              <a:rPr lang="en-US" altLang="en-US">
                <a:latin typeface="Verdana" panose="020B0604030504040204" pitchFamily="34" charset="0"/>
              </a:rPr>
              <a:pPr algn="r" eaLnBrk="1" hangingPunct="1">
                <a:spcBef>
                  <a:spcPct val="0"/>
                </a:spcBef>
              </a:pPr>
              <a:t>22</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5031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Sample 1099-DIV showing where the Capital Gains Distribution would be reported</a:t>
            </a:r>
          </a:p>
        </p:txBody>
      </p:sp>
      <p:sp>
        <p:nvSpPr>
          <p:cNvPr id="3942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54B5D2-E6D6-48FE-974C-954D8AA195B8}" type="slidenum">
              <a:rPr lang="en-US" altLang="en-US">
                <a:latin typeface="Verdana" panose="020B0604030504040204" pitchFamily="34" charset="0"/>
              </a:rPr>
              <a:pPr algn="r" eaLnBrk="1" hangingPunct="1">
                <a:spcBef>
                  <a:spcPct val="0"/>
                </a:spcBef>
              </a:pPr>
              <a:t>23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34404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1099 Consolidated Statement showing where the Capital Gains Distribution would be reported</a:t>
            </a:r>
          </a:p>
        </p:txBody>
      </p:sp>
      <p:sp>
        <p:nvSpPr>
          <p:cNvPr id="39629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7DEE187-AFDC-451C-B28E-85DC8BD2746D}" type="slidenum">
              <a:rPr lang="en-US" altLang="en-US">
                <a:latin typeface="Verdana" panose="020B0604030504040204" pitchFamily="34" charset="0"/>
              </a:rPr>
              <a:pPr algn="r" eaLnBrk="1" hangingPunct="1">
                <a:spcBef>
                  <a:spcPct val="0"/>
                </a:spcBef>
              </a:pPr>
              <a:t>24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14376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Demutualization:  </a:t>
            </a:r>
          </a:p>
          <a:p>
            <a:pPr marL="273050" lvl="1">
              <a:buFontTx/>
              <a:buChar char="•"/>
            </a:pPr>
            <a:r>
              <a:rPr lang="en-US" altLang="en-US" dirty="0">
                <a:cs typeface="Arial" panose="020B0604020202020204" pitchFamily="34" charset="0"/>
              </a:rPr>
              <a:t> The process through which a member-owned company becomes shareholder-owned </a:t>
            </a:r>
          </a:p>
          <a:p>
            <a:pPr marL="273050" lvl="1">
              <a:buFontTx/>
              <a:buChar char="•"/>
            </a:pPr>
            <a:r>
              <a:rPr lang="en-US" altLang="en-US" dirty="0">
                <a:cs typeface="Arial" panose="020B0604020202020204" pitchFamily="34" charset="0"/>
              </a:rPr>
              <a:t> Frequently this is a step toward the initial public offering (</a:t>
            </a:r>
            <a:r>
              <a:rPr lang="en-US" altLang="en-US" dirty="0">
                <a:solidFill>
                  <a:srgbClr val="002060"/>
                </a:solidFill>
                <a:cs typeface="Arial" panose="020B0604020202020204" pitchFamily="34" charset="0"/>
                <a:hlinkClick r:id="rId3"/>
              </a:rPr>
              <a:t>IPO</a:t>
            </a:r>
            <a:r>
              <a:rPr lang="en-US" altLang="en-US" dirty="0">
                <a:cs typeface="Arial" panose="020B0604020202020204" pitchFamily="34" charset="0"/>
              </a:rPr>
              <a:t>) of a company </a:t>
            </a:r>
          </a:p>
          <a:p>
            <a:pPr>
              <a:buFontTx/>
              <a:buChar char="•"/>
            </a:pPr>
            <a:endParaRPr lang="en-US" altLang="en-US" dirty="0">
              <a:cs typeface="Arial" panose="020B0604020202020204" pitchFamily="34" charset="0"/>
            </a:endParaRPr>
          </a:p>
          <a:p>
            <a:pPr>
              <a:buFontTx/>
              <a:buNone/>
            </a:pPr>
            <a:endParaRPr lang="en-US" altLang="en-US" dirty="0">
              <a:cs typeface="Arial" panose="020B0604020202020204" pitchFamily="34" charset="0"/>
            </a:endParaRPr>
          </a:p>
          <a:p>
            <a:pPr>
              <a:buFontTx/>
              <a:buChar char="•"/>
            </a:pPr>
            <a:endParaRPr lang="en-US" altLang="en-US" dirty="0">
              <a:cs typeface="Arial" panose="020B0604020202020204" pitchFamily="34" charset="0"/>
            </a:endParaRPr>
          </a:p>
          <a:p>
            <a:endParaRPr lang="en-US" altLang="en-US" dirty="0">
              <a:cs typeface="Arial" panose="020B0604020202020204" pitchFamily="34" charset="0"/>
            </a:endParaRPr>
          </a:p>
          <a:p>
            <a:endParaRPr lang="en-US" altLang="en-US" dirty="0">
              <a:cs typeface="Arial" panose="020B0604020202020204" pitchFamily="34" charset="0"/>
            </a:endParaRPr>
          </a:p>
        </p:txBody>
      </p:sp>
      <p:sp>
        <p:nvSpPr>
          <p:cNvPr id="39834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298CBAC-94FF-485F-8E19-FB9E351F81D6}" type="slidenum">
              <a:rPr lang="en-US" altLang="en-US">
                <a:latin typeface="Verdana" panose="020B0604030504040204" pitchFamily="34" charset="0"/>
              </a:rPr>
              <a:pPr algn="r" eaLnBrk="1" hangingPunct="1">
                <a:spcBef>
                  <a:spcPct val="0"/>
                </a:spcBef>
              </a:pPr>
              <a:t>25</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3953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Schedule K-1 reports each shareholder's pro-rated share of net income or loss</a:t>
            </a:r>
          </a:p>
          <a:p>
            <a:pPr>
              <a:buFontTx/>
              <a:buChar char="•"/>
            </a:pPr>
            <a:r>
              <a:rPr lang="en-US" altLang="en-US" dirty="0">
                <a:cs typeface="Arial" panose="020B0604020202020204" pitchFamily="34" charset="0"/>
              </a:rPr>
              <a:t> Only in scope transactions/financials from K-1 are:</a:t>
            </a:r>
          </a:p>
          <a:p>
            <a:pPr lvl="1">
              <a:buFontTx/>
              <a:buChar char="•"/>
            </a:pPr>
            <a:r>
              <a:rPr lang="en-US" altLang="en-US" dirty="0">
                <a:cs typeface="Arial" panose="020B0604020202020204" pitchFamily="34" charset="0"/>
              </a:rPr>
              <a:t> Interest</a:t>
            </a:r>
          </a:p>
          <a:p>
            <a:pPr lvl="1">
              <a:buFontTx/>
              <a:buChar char="•"/>
            </a:pPr>
            <a:r>
              <a:rPr lang="en-US" altLang="en-US" dirty="0">
                <a:cs typeface="Arial" panose="020B0604020202020204" pitchFamily="34" charset="0"/>
              </a:rPr>
              <a:t> Dividends</a:t>
            </a:r>
          </a:p>
          <a:p>
            <a:pPr lvl="1">
              <a:buFontTx/>
              <a:buChar char="•"/>
            </a:pPr>
            <a:r>
              <a:rPr lang="en-US" altLang="en-US" dirty="0">
                <a:cs typeface="Arial" panose="020B0604020202020204" pitchFamily="34" charset="0"/>
              </a:rPr>
              <a:t> Capital Gains</a:t>
            </a:r>
          </a:p>
          <a:p>
            <a:pPr lvl="1">
              <a:buFontTx/>
              <a:buChar char="•"/>
            </a:pPr>
            <a:r>
              <a:rPr lang="en-US" altLang="en-US" dirty="0">
                <a:cs typeface="Arial" panose="020B0604020202020204" pitchFamily="34" charset="0"/>
              </a:rPr>
              <a:t> Royalties</a:t>
            </a:r>
          </a:p>
        </p:txBody>
      </p:sp>
      <p:sp>
        <p:nvSpPr>
          <p:cNvPr id="4003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75AACC0-DBA3-4B17-80F7-D202A2593941}" type="slidenum">
              <a:rPr lang="en-US" altLang="en-US">
                <a:latin typeface="Verdana" panose="020B0604030504040204" pitchFamily="34" charset="0"/>
              </a:rPr>
              <a:pPr algn="r" eaLnBrk="1" hangingPunct="1">
                <a:spcBef>
                  <a:spcPct val="0"/>
                </a:spcBef>
              </a:pPr>
              <a:t>26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110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Sample K-1 showing where short-term &amp; long-term capital gains would be reported</a:t>
            </a:r>
          </a:p>
        </p:txBody>
      </p:sp>
      <p:sp>
        <p:nvSpPr>
          <p:cNvPr id="4024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EB2A852-70B7-4F2A-8FD5-97E5A41B38D4}" type="slidenum">
              <a:rPr lang="en-US" altLang="en-US">
                <a:latin typeface="Verdana" panose="020B0604030504040204" pitchFamily="34" charset="0"/>
              </a:rPr>
              <a:pPr algn="r" eaLnBrk="1" hangingPunct="1">
                <a:spcBef>
                  <a:spcPct val="0"/>
                </a:spcBef>
              </a:pPr>
              <a:t>27</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3476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448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6FC72CB-9286-416D-8BC9-BBA5DE647CF9}" type="slidenum">
              <a:rPr lang="en-US" altLang="en-US">
                <a:latin typeface="Verdana" panose="020B0604030504040204" pitchFamily="34" charset="0"/>
              </a:rPr>
              <a:pPr algn="r" eaLnBrk="1" hangingPunct="1">
                <a:spcBef>
                  <a:spcPct val="0"/>
                </a:spcBef>
              </a:pPr>
              <a:t>28</a:t>
            </a:fld>
            <a:endParaRPr lang="en-US" altLang="en-US" dirty="0">
              <a:latin typeface="Verdana" panose="020B0604030504040204" pitchFamily="34" charset="0"/>
            </a:endParaRPr>
          </a:p>
        </p:txBody>
      </p:sp>
    </p:spTree>
    <p:extLst>
      <p:ext uri="{BB962C8B-B14F-4D97-AF65-F5344CB8AC3E}">
        <p14:creationId xmlns:p14="http://schemas.microsoft.com/office/powerpoint/2010/main" val="214458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08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9938086-4BC8-45B6-94D2-77EB1DC83AE0}" type="datetime1">
              <a:rPr lang="en-US" smtClean="0"/>
              <a:pPr>
                <a:defRPr/>
              </a:pPr>
              <a:t>12/08/2017</a:t>
            </a:fld>
            <a:endParaRPr lang="en-US" dirty="0"/>
          </a:p>
        </p:txBody>
      </p:sp>
      <p:sp>
        <p:nvSpPr>
          <p:cNvPr id="4085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1F869CD-390A-4FD5-B968-28A3F281C996}" type="slidenum">
              <a:rPr lang="en-US" altLang="en-US">
                <a:latin typeface="Verdana" panose="020B0604030504040204" pitchFamily="34" charset="0"/>
              </a:rPr>
              <a:pPr algn="r" eaLnBrk="1" hangingPunct="1">
                <a:spcBef>
                  <a:spcPct val="0"/>
                </a:spcBef>
              </a:pPr>
              <a:t>29</a:t>
            </a:fld>
            <a:endParaRPr lang="en-US" altLang="en-US" dirty="0">
              <a:latin typeface="Verdana" panose="020B0604030504040204" pitchFamily="34" charset="0"/>
            </a:endParaRPr>
          </a:p>
        </p:txBody>
      </p:sp>
    </p:spTree>
    <p:extLst>
      <p:ext uri="{BB962C8B-B14F-4D97-AF65-F5344CB8AC3E}">
        <p14:creationId xmlns:p14="http://schemas.microsoft.com/office/powerpoint/2010/main" val="320755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55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0684FFD7-8EC1-48A5-80DE-3AA589E6CEB9}" type="datetime1">
              <a:rPr lang="en-US" smtClean="0"/>
              <a:pPr>
                <a:defRPr/>
              </a:pPr>
              <a:t>12/08/2017</a:t>
            </a:fld>
            <a:endParaRPr lang="en-US" dirty="0"/>
          </a:p>
        </p:txBody>
      </p:sp>
      <p:sp>
        <p:nvSpPr>
          <p:cNvPr id="3553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A6ECF12-4B60-43FA-94BF-BD84A40AE53C}" type="slidenum">
              <a:rPr lang="en-US" altLang="en-US">
                <a:latin typeface="Verdana" panose="020B0604030504040204" pitchFamily="34" charset="0"/>
              </a:rPr>
              <a:pPr algn="r" eaLnBrk="1" hangingPunct="1">
                <a:spcBef>
                  <a:spcPct val="0"/>
                </a:spcBef>
              </a:pPr>
              <a:t>3</a:t>
            </a:fld>
            <a:endParaRPr lang="en-US" altLang="en-US" dirty="0">
              <a:latin typeface="Verdana" panose="020B0604030504040204" pitchFamily="34" charset="0"/>
            </a:endParaRPr>
          </a:p>
        </p:txBody>
      </p:sp>
    </p:spTree>
    <p:extLst>
      <p:ext uri="{BB962C8B-B14F-4D97-AF65-F5344CB8AC3E}">
        <p14:creationId xmlns:p14="http://schemas.microsoft.com/office/powerpoint/2010/main" val="2963665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10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06FD390-F732-44CB-B650-AE52FBF26220}" type="datetime1">
              <a:rPr lang="en-US" smtClean="0"/>
              <a:pPr>
                <a:defRPr/>
              </a:pPr>
              <a:t>12/08/2017</a:t>
            </a:fld>
            <a:endParaRPr lang="en-US" dirty="0"/>
          </a:p>
        </p:txBody>
      </p:sp>
      <p:sp>
        <p:nvSpPr>
          <p:cNvPr id="4106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419BCA-44B8-4976-BEBB-B58EEAB45850}" type="slidenum">
              <a:rPr lang="en-US" altLang="en-US">
                <a:latin typeface="Verdana" panose="020B0604030504040204" pitchFamily="34" charset="0"/>
              </a:rPr>
              <a:pPr algn="r" eaLnBrk="1" hangingPunct="1">
                <a:spcBef>
                  <a:spcPct val="0"/>
                </a:spcBef>
              </a:pPr>
              <a:t>30</a:t>
            </a:fld>
            <a:endParaRPr lang="en-US" altLang="en-US" dirty="0">
              <a:latin typeface="Verdana" panose="020B0604030504040204" pitchFamily="34" charset="0"/>
            </a:endParaRPr>
          </a:p>
        </p:txBody>
      </p:sp>
    </p:spTree>
    <p:extLst>
      <p:ext uri="{BB962C8B-B14F-4D97-AF65-F5344CB8AC3E}">
        <p14:creationId xmlns:p14="http://schemas.microsoft.com/office/powerpoint/2010/main" val="2352346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Student Reference Only</a:t>
            </a:r>
          </a:p>
        </p:txBody>
      </p:sp>
      <p:sp>
        <p:nvSpPr>
          <p:cNvPr id="418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A756256D-5EAB-4B70-BA52-D3DB00C792BA}" type="datetime1">
              <a:rPr lang="en-US" smtClean="0"/>
              <a:pPr>
                <a:defRPr/>
              </a:pPr>
              <a:t>12/08/2017</a:t>
            </a:fld>
            <a:endParaRPr lang="en-US" dirty="0"/>
          </a:p>
        </p:txBody>
      </p:sp>
      <p:sp>
        <p:nvSpPr>
          <p:cNvPr id="4188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92EE32E-CA50-45DF-A4BA-316C515B54BF}" type="slidenum">
              <a:rPr lang="en-US" altLang="en-US">
                <a:latin typeface="Verdana" panose="020B0604030504040204" pitchFamily="34" charset="0"/>
              </a:rPr>
              <a:pPr algn="r" eaLnBrk="1" hangingPunct="1">
                <a:spcBef>
                  <a:spcPct val="0"/>
                </a:spcBef>
              </a:pPr>
              <a:t>31</a:t>
            </a:fld>
            <a:endParaRPr lang="en-US" altLang="en-US" dirty="0">
              <a:latin typeface="Verdana" panose="020B0604030504040204" pitchFamily="34" charset="0"/>
            </a:endParaRPr>
          </a:p>
        </p:txBody>
      </p:sp>
    </p:spTree>
    <p:extLst>
      <p:ext uri="{BB962C8B-B14F-4D97-AF65-F5344CB8AC3E}">
        <p14:creationId xmlns:p14="http://schemas.microsoft.com/office/powerpoint/2010/main" val="3477263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Student Reference Only</a:t>
            </a:r>
          </a:p>
        </p:txBody>
      </p:sp>
      <p:sp>
        <p:nvSpPr>
          <p:cNvPr id="42086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89C192E-667E-4A46-B278-898B050061EF}" type="datetime1">
              <a:rPr lang="en-US" smtClean="0"/>
              <a:pPr>
                <a:defRPr/>
              </a:pPr>
              <a:t>12/08/2017</a:t>
            </a:fld>
            <a:endParaRPr lang="en-US" dirty="0"/>
          </a:p>
        </p:txBody>
      </p:sp>
      <p:sp>
        <p:nvSpPr>
          <p:cNvPr id="42087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10EB1AA-F626-492D-8FE8-BA5C35CF322D}" type="slidenum">
              <a:rPr lang="en-US" altLang="en-US">
                <a:latin typeface="Verdana" panose="020B0604030504040204" pitchFamily="34" charset="0"/>
              </a:rPr>
              <a:pPr algn="r" eaLnBrk="1" hangingPunct="1">
                <a:spcBef>
                  <a:spcPct val="0"/>
                </a:spcBef>
              </a:pPr>
              <a:t>32</a:t>
            </a:fld>
            <a:endParaRPr lang="en-US" altLang="en-US" dirty="0">
              <a:latin typeface="Verdana" panose="020B0604030504040204" pitchFamily="34" charset="0"/>
            </a:endParaRPr>
          </a:p>
        </p:txBody>
      </p:sp>
    </p:spTree>
    <p:extLst>
      <p:ext uri="{BB962C8B-B14F-4D97-AF65-F5344CB8AC3E}">
        <p14:creationId xmlns:p14="http://schemas.microsoft.com/office/powerpoint/2010/main" val="2448371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229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66D67EA-6722-4049-850A-5BF386DD0B98}" type="datetime1">
              <a:rPr lang="en-US" smtClean="0"/>
              <a:pPr>
                <a:defRPr/>
              </a:pPr>
              <a:t>12/08/2017</a:t>
            </a:fld>
            <a:endParaRPr lang="en-US" dirty="0"/>
          </a:p>
        </p:txBody>
      </p:sp>
      <p:sp>
        <p:nvSpPr>
          <p:cNvPr id="42291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50949E7-B358-4F0D-86A1-AFB1BA787280}" type="slidenum">
              <a:rPr lang="en-US" altLang="en-US">
                <a:latin typeface="Verdana" panose="020B0604030504040204" pitchFamily="34" charset="0"/>
              </a:rPr>
              <a:pPr algn="r" eaLnBrk="1" hangingPunct="1">
                <a:spcBef>
                  <a:spcPct val="0"/>
                </a:spcBef>
              </a:pPr>
              <a:t>33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529969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2496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45233A2-B8EE-4B3F-B114-1B0D93642C6E}" type="slidenum">
              <a:rPr lang="en-US" altLang="en-US">
                <a:latin typeface="Verdana" panose="020B0604030504040204" pitchFamily="34" charset="0"/>
              </a:rPr>
              <a:pPr algn="r" eaLnBrk="1" hangingPunct="1">
                <a:spcBef>
                  <a:spcPct val="0"/>
                </a:spcBef>
              </a:pPr>
              <a:t>34</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36160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2701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C6E9601-B25B-4E25-92E6-750FBDB62728}" type="slidenum">
              <a:rPr lang="en-US" altLang="en-US">
                <a:latin typeface="Verdana" panose="020B0604030504040204" pitchFamily="34" charset="0"/>
              </a:rPr>
              <a:pPr algn="r" eaLnBrk="1" hangingPunct="1">
                <a:spcBef>
                  <a:spcPct val="0"/>
                </a:spcBef>
              </a:pPr>
              <a:t>35</a:t>
            </a:fld>
            <a:endParaRPr lang="en-US" altLang="en-US" dirty="0">
              <a:latin typeface="Verdana" panose="020B0604030504040204" pitchFamily="34" charset="0"/>
            </a:endParaRPr>
          </a:p>
        </p:txBody>
      </p:sp>
    </p:spTree>
    <p:extLst>
      <p:ext uri="{BB962C8B-B14F-4D97-AF65-F5344CB8AC3E}">
        <p14:creationId xmlns:p14="http://schemas.microsoft.com/office/powerpoint/2010/main" val="2008683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2701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C6E9601-B25B-4E25-92E6-750FBDB62728}" type="slidenum">
              <a:rPr lang="en-US" altLang="en-US">
                <a:latin typeface="Verdana" panose="020B0604030504040204" pitchFamily="34" charset="0"/>
              </a:rPr>
              <a:pPr algn="r" eaLnBrk="1" hangingPunct="1">
                <a:spcBef>
                  <a:spcPct val="0"/>
                </a:spcBef>
              </a:pPr>
              <a:t>36</a:t>
            </a:fld>
            <a:endParaRPr lang="en-US" altLang="en-US" dirty="0">
              <a:latin typeface="Verdana" panose="020B0604030504040204" pitchFamily="34" charset="0"/>
            </a:endParaRPr>
          </a:p>
        </p:txBody>
      </p:sp>
    </p:spTree>
    <p:extLst>
      <p:ext uri="{BB962C8B-B14F-4D97-AF65-F5344CB8AC3E}">
        <p14:creationId xmlns:p14="http://schemas.microsoft.com/office/powerpoint/2010/main" val="577313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290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FF85521-5CD9-4910-8770-4C942BC92F45}" type="datetime1">
              <a:rPr lang="en-US" smtClean="0"/>
              <a:pPr>
                <a:defRPr/>
              </a:pPr>
              <a:t>12/08/2017</a:t>
            </a:fld>
            <a:endParaRPr lang="en-US" dirty="0"/>
          </a:p>
        </p:txBody>
      </p:sp>
      <p:sp>
        <p:nvSpPr>
          <p:cNvPr id="42906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2985AFA-50D0-4103-A374-7F98FE577691}" type="slidenum">
              <a:rPr lang="en-US" altLang="en-US">
                <a:latin typeface="Verdana" panose="020B0604030504040204" pitchFamily="34" charset="0"/>
              </a:rPr>
              <a:pPr algn="r" eaLnBrk="1" hangingPunct="1">
                <a:spcBef>
                  <a:spcPct val="0"/>
                </a:spcBef>
              </a:pPr>
              <a:t>37</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02277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3930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C0C8B045-8A17-4193-8C33-0FA72F66598F}" type="datetime1">
              <a:rPr lang="en-US" smtClean="0"/>
              <a:pPr>
                <a:defRPr/>
              </a:pPr>
              <a:t>12/08/2017</a:t>
            </a:fld>
            <a:endParaRPr lang="en-US" dirty="0"/>
          </a:p>
        </p:txBody>
      </p:sp>
      <p:sp>
        <p:nvSpPr>
          <p:cNvPr id="43930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A25E0BE2-9956-4306-8BE0-9BBA80707607}" type="slidenum">
              <a:rPr lang="en-US" altLang="en-US">
                <a:latin typeface="Verdana" panose="020B0604030504040204" pitchFamily="34" charset="0"/>
              </a:rPr>
              <a:pPr algn="r" eaLnBrk="1" hangingPunct="1">
                <a:spcBef>
                  <a:spcPct val="0"/>
                </a:spcBef>
              </a:pPr>
              <a:t>38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071256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TaxSlayer transfers short-term capital gains/losses info from Form 8949s to Schedule D Lines 1 – 3</a:t>
            </a:r>
          </a:p>
          <a:p>
            <a:pPr marL="273050" lvl="1">
              <a:buFontTx/>
              <a:buChar char="•"/>
            </a:pPr>
            <a:r>
              <a:rPr lang="en-US" altLang="en-US" dirty="0">
                <a:cs typeface="Arial" panose="020B0604020202020204" pitchFamily="34" charset="0"/>
              </a:rPr>
              <a:t> Line 1b - S/T totals with Box A checked in Part I on 8949</a:t>
            </a:r>
          </a:p>
          <a:p>
            <a:pPr marL="273050" lvl="1">
              <a:buFontTx/>
              <a:buChar char="•"/>
            </a:pPr>
            <a:r>
              <a:rPr lang="en-US" altLang="en-US" dirty="0">
                <a:cs typeface="Arial" panose="020B0604020202020204" pitchFamily="34" charset="0"/>
              </a:rPr>
              <a:t> Line 2 - S/T totals with Box B checked in Part I on 8949</a:t>
            </a:r>
          </a:p>
          <a:p>
            <a:pPr marL="273050" lvl="1">
              <a:buFontTx/>
              <a:buChar char="•"/>
            </a:pPr>
            <a:r>
              <a:rPr lang="en-US" altLang="en-US" dirty="0">
                <a:cs typeface="Arial" panose="020B0604020202020204" pitchFamily="34" charset="0"/>
              </a:rPr>
              <a:t> Line 3 - S/T totals with Box C checked in Part I on 8949</a:t>
            </a:r>
          </a:p>
          <a:p>
            <a:endParaRPr lang="en-US" altLang="en-US" dirty="0">
              <a:cs typeface="Arial" panose="020B0604020202020204" pitchFamily="34" charset="0"/>
            </a:endParaRPr>
          </a:p>
        </p:txBody>
      </p:sp>
      <p:sp>
        <p:nvSpPr>
          <p:cNvPr id="4311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926A1E3-41F1-4338-AA77-5CBDE2D3EAC7}" type="datetime1">
              <a:rPr lang="en-US" smtClean="0"/>
              <a:pPr>
                <a:defRPr/>
              </a:pPr>
              <a:t>12/08/2017</a:t>
            </a:fld>
            <a:endParaRPr lang="en-US" dirty="0"/>
          </a:p>
        </p:txBody>
      </p:sp>
      <p:sp>
        <p:nvSpPr>
          <p:cNvPr id="43111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C474075-040E-4FFD-973A-5BD4877071E9}" type="slidenum">
              <a:rPr lang="en-US" altLang="en-US">
                <a:latin typeface="Verdana" panose="020B0604030504040204" pitchFamily="34" charset="0"/>
              </a:rPr>
              <a:pPr algn="r" eaLnBrk="1" hangingPunct="1">
                <a:spcBef>
                  <a:spcPct val="0"/>
                </a:spcBef>
              </a:pPr>
              <a:t>39</a:t>
            </a:fld>
            <a:endParaRPr lang="en-US" altLang="en-US" dirty="0">
              <a:latin typeface="Verdana" panose="020B0604030504040204" pitchFamily="34" charset="0"/>
            </a:endParaRPr>
          </a:p>
        </p:txBody>
      </p:sp>
    </p:spTree>
    <p:extLst>
      <p:ext uri="{BB962C8B-B14F-4D97-AF65-F5344CB8AC3E}">
        <p14:creationId xmlns:p14="http://schemas.microsoft.com/office/powerpoint/2010/main" val="412016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2"/>
          <p:cNvSpPr>
            <a:spLocks noGrp="1"/>
          </p:cNvSpPr>
          <p:nvPr>
            <p:ph type="dt" sz="quarter" idx="1"/>
          </p:nvPr>
        </p:nvSpPr>
        <p:spPr/>
        <p:txBody>
          <a:bodyPr/>
          <a:lstStyle/>
          <a:p>
            <a:pPr>
              <a:defRPr/>
            </a:pPr>
            <a:fld id="{F8087580-74A3-4E72-AE77-ADF7D7AB364C}" type="datetime1">
              <a:rPr lang="en-US" smtClean="0"/>
              <a:pPr>
                <a:defRPr/>
              </a:pPr>
              <a:t>12/08/2017</a:t>
            </a:fld>
            <a:endParaRPr lang="en-US" dirty="0"/>
          </a:p>
        </p:txBody>
      </p:sp>
      <p:sp>
        <p:nvSpPr>
          <p:cNvPr id="357380" name="Rectangle 2"/>
          <p:cNvSpPr>
            <a:spLocks noGrp="1" noRot="1" noChangeAspect="1" noChangeArrowheads="1" noTextEdit="1"/>
          </p:cNvSpPr>
          <p:nvPr>
            <p:ph type="sldImg"/>
          </p:nvPr>
        </p:nvSpPr>
        <p:spPr bwMode="auto">
          <a:xfrm>
            <a:off x="1149350" y="696913"/>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cs typeface="Arial" panose="020B0604020202020204" pitchFamily="34" charset="0"/>
              </a:rPr>
              <a:t> Long-term capital gains rates for 2016</a:t>
            </a:r>
          </a:p>
          <a:p>
            <a:pPr marL="273050" lvl="1" eaLnBrk="1" hangingPunct="1">
              <a:buFontTx/>
              <a:buChar char="•"/>
            </a:pPr>
            <a:r>
              <a:rPr lang="en-US" altLang="en-US" dirty="0">
                <a:cs typeface="Arial" panose="020B0604020202020204" pitchFamily="34" charset="0"/>
              </a:rPr>
              <a:t>  0% - if in 10% or 15% tax bracket</a:t>
            </a:r>
          </a:p>
          <a:p>
            <a:pPr marL="273050" lvl="1" eaLnBrk="1" hangingPunct="1">
              <a:buFontTx/>
              <a:buChar char="•"/>
            </a:pPr>
            <a:r>
              <a:rPr lang="en-US" altLang="en-US" dirty="0">
                <a:cs typeface="Arial" panose="020B0604020202020204" pitchFamily="34" charset="0"/>
              </a:rPr>
              <a:t> 15% - if in 25%-35% tax bracket </a:t>
            </a:r>
          </a:p>
          <a:p>
            <a:pPr marL="273050" lvl="1" eaLnBrk="1" hangingPunct="1">
              <a:buFontTx/>
              <a:buChar char="•"/>
            </a:pPr>
            <a:r>
              <a:rPr lang="en-US" altLang="en-US" dirty="0">
                <a:cs typeface="Arial" panose="020B0604020202020204" pitchFamily="34" charset="0"/>
              </a:rPr>
              <a:t> 20% - if in 39.6% tax bracket</a:t>
            </a:r>
          </a:p>
        </p:txBody>
      </p:sp>
      <p:sp>
        <p:nvSpPr>
          <p:cNvPr id="35738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DEDC90A-A9D1-4096-BF61-991CC3EDEEAC}" type="slidenum">
              <a:rPr lang="en-US" altLang="en-US">
                <a:latin typeface="Verdana" panose="020B0604030504040204" pitchFamily="34" charset="0"/>
              </a:rPr>
              <a:pPr algn="r" eaLnBrk="1" hangingPunct="1">
                <a:spcBef>
                  <a:spcPct val="0"/>
                </a:spcBef>
              </a:pPr>
              <a:t>4</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77144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3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TaxSlayer transfers long-term capital gains/losses info from Form 8949s to Schedule D Lines 8 – 10</a:t>
            </a:r>
          </a:p>
          <a:p>
            <a:pPr marL="273050" lvl="1">
              <a:buFontTx/>
              <a:buChar char="•"/>
            </a:pPr>
            <a:r>
              <a:rPr lang="en-US" altLang="en-US" dirty="0">
                <a:cs typeface="Arial" panose="020B0604020202020204" pitchFamily="34" charset="0"/>
              </a:rPr>
              <a:t> Line 8b – L/T totals with Box D checked in Part II on 8949</a:t>
            </a:r>
          </a:p>
          <a:p>
            <a:pPr marL="273050" lvl="1">
              <a:buFontTx/>
              <a:buChar char="•"/>
            </a:pPr>
            <a:r>
              <a:rPr lang="en-US" altLang="en-US" dirty="0">
                <a:cs typeface="Arial" panose="020B0604020202020204" pitchFamily="34" charset="0"/>
              </a:rPr>
              <a:t> Line 9 - L/T totals with Box E checked in Part II on 8949</a:t>
            </a:r>
          </a:p>
          <a:p>
            <a:pPr marL="273050" lvl="1">
              <a:buFontTx/>
              <a:buChar char="•"/>
            </a:pPr>
            <a:r>
              <a:rPr lang="en-US" altLang="en-US" dirty="0">
                <a:cs typeface="Arial" panose="020B0604020202020204" pitchFamily="34" charset="0"/>
              </a:rPr>
              <a:t> Line 10 - L/T totals with Box F checked in Part II on 8949</a:t>
            </a:r>
          </a:p>
          <a:p>
            <a:endParaRPr lang="en-US" altLang="en-US" dirty="0">
              <a:cs typeface="Arial" panose="020B0604020202020204" pitchFamily="34" charset="0"/>
            </a:endParaRPr>
          </a:p>
          <a:p>
            <a:pPr>
              <a:buFontTx/>
              <a:buChar char="•"/>
            </a:pPr>
            <a:endParaRPr lang="en-US" altLang="en-US" dirty="0">
              <a:cs typeface="Arial" panose="020B0604020202020204" pitchFamily="34" charset="0"/>
            </a:endParaRPr>
          </a:p>
        </p:txBody>
      </p:sp>
      <p:sp>
        <p:nvSpPr>
          <p:cNvPr id="4331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24A34D5A-4DD6-4E18-9509-AF95BEC8453F}" type="datetime1">
              <a:rPr lang="en-US" smtClean="0"/>
              <a:pPr>
                <a:defRPr/>
              </a:pPr>
              <a:t>12/08/2017</a:t>
            </a:fld>
            <a:endParaRPr lang="en-US" dirty="0"/>
          </a:p>
        </p:txBody>
      </p:sp>
      <p:sp>
        <p:nvSpPr>
          <p:cNvPr id="43315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2F4DA7C-2438-4E71-AA47-AEA97A5B4F9A}" type="slidenum">
              <a:rPr lang="en-US" altLang="en-US">
                <a:latin typeface="Verdana" panose="020B0604030504040204" pitchFamily="34" charset="0"/>
              </a:rPr>
              <a:pPr algn="r" eaLnBrk="1" hangingPunct="1">
                <a:spcBef>
                  <a:spcPct val="0"/>
                </a:spcBef>
              </a:pPr>
              <a:t>40</a:t>
            </a:fld>
            <a:endParaRPr lang="en-US" altLang="en-US" dirty="0">
              <a:latin typeface="Verdana" panose="020B0604030504040204" pitchFamily="34" charset="0"/>
            </a:endParaRPr>
          </a:p>
        </p:txBody>
      </p:sp>
    </p:spTree>
    <p:extLst>
      <p:ext uri="{BB962C8B-B14F-4D97-AF65-F5344CB8AC3E}">
        <p14:creationId xmlns:p14="http://schemas.microsoft.com/office/powerpoint/2010/main" val="38932430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TaxSlayer transfers total from Schedule D Part III to 1040 Line 13</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7618E0D-6BF1-4E51-8717-9703E30719EA}" type="datetime1">
              <a:rPr lang="en-US" smtClean="0"/>
              <a:pPr>
                <a:defRPr/>
              </a:pPr>
              <a:t>12/08/2017</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41</a:t>
            </a:fld>
            <a:endParaRPr lang="en-US" altLang="en-US" dirty="0">
              <a:latin typeface="Verdana" panose="020B0604030504040204" pitchFamily="34" charset="0"/>
            </a:endParaRPr>
          </a:p>
        </p:txBody>
      </p:sp>
    </p:spTree>
    <p:extLst>
      <p:ext uri="{BB962C8B-B14F-4D97-AF65-F5344CB8AC3E}">
        <p14:creationId xmlns:p14="http://schemas.microsoft.com/office/powerpoint/2010/main" val="2805903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77618E0D-6BF1-4E51-8717-9703E30719EA}" type="datetime1">
              <a:rPr lang="en-US" smtClean="0"/>
              <a:pPr>
                <a:defRPr/>
              </a:pPr>
              <a:t>12/08/2017</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42</a:t>
            </a:fld>
            <a:endParaRPr lang="en-US" altLang="en-US" dirty="0">
              <a:latin typeface="Verdana" panose="020B0604030504040204" pitchFamily="34" charset="0"/>
            </a:endParaRPr>
          </a:p>
        </p:txBody>
      </p:sp>
    </p:spTree>
    <p:extLst>
      <p:ext uri="{BB962C8B-B14F-4D97-AF65-F5344CB8AC3E}">
        <p14:creationId xmlns:p14="http://schemas.microsoft.com/office/powerpoint/2010/main" val="626723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TaxSlayer calculates the tax on all taxable income on the Qualified Dividends and Capital Gains Tax Worksheet</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B704E275-B6E7-48B6-8A86-B693ED9ED16E}" type="datetime1">
              <a:rPr lang="en-US" smtClean="0"/>
              <a:pPr>
                <a:defRPr/>
              </a:pPr>
              <a:t>12/08/2017</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43</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18413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TaxSlayer transfers total tax due from the Qualified Dividends and Capital Gains Tax Worksheet to 1040 Line 44</a:t>
            </a:r>
          </a:p>
        </p:txBody>
      </p:sp>
      <p:sp>
        <p:nvSpPr>
          <p:cNvPr id="4413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E8A61120-0B6B-40E6-882D-EC4F121677FC}" type="datetime1">
              <a:rPr lang="en-US" smtClean="0"/>
              <a:pPr>
                <a:defRPr/>
              </a:pPr>
              <a:t>12/08/2017</a:t>
            </a:fld>
            <a:endParaRPr lang="en-US" dirty="0"/>
          </a:p>
        </p:txBody>
      </p:sp>
      <p:sp>
        <p:nvSpPr>
          <p:cNvPr id="44135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8FC8AEA1-4108-4F01-9704-A5F149E52E7C}" type="slidenum">
              <a:rPr lang="en-US" altLang="en-US">
                <a:latin typeface="Verdana" panose="020B0604030504040204" pitchFamily="34" charset="0"/>
              </a:rPr>
              <a:pPr algn="r" eaLnBrk="1" hangingPunct="1">
                <a:spcBef>
                  <a:spcPct val="0"/>
                </a:spcBef>
              </a:pPr>
              <a:t>44</a:t>
            </a:fld>
            <a:endParaRPr lang="en-US" altLang="en-US" dirty="0">
              <a:latin typeface="Verdana" panose="020B0604030504040204" pitchFamily="34" charset="0"/>
            </a:endParaRPr>
          </a:p>
        </p:txBody>
      </p:sp>
    </p:spTree>
    <p:extLst>
      <p:ext uri="{BB962C8B-B14F-4D97-AF65-F5344CB8AC3E}">
        <p14:creationId xmlns:p14="http://schemas.microsoft.com/office/powerpoint/2010/main" val="2707702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altLang="en-US" dirty="0">
                <a:cs typeface="Arial" panose="020B0604020202020204" pitchFamily="34" charset="0"/>
              </a:rPr>
              <a:t> You are allowed to consolidate the transactions into subtotals based on the 1099 codes used on Form 8949 (i.e. –  Codes A, B, D, E).  Then you enter the subtotals on the Capital Gains/Loss</a:t>
            </a:r>
            <a:r>
              <a:rPr lang="en-US" altLang="en-US" baseline="0" dirty="0">
                <a:cs typeface="Arial" panose="020B0604020202020204" pitchFamily="34" charset="0"/>
              </a:rPr>
              <a:t> screen and use “Reporting Multiple Transactions on a Single Row” as the adjustment reason </a:t>
            </a:r>
          </a:p>
          <a:p>
            <a:pPr>
              <a:buFontTx/>
              <a:buNone/>
            </a:pPr>
            <a:endParaRPr lang="en-US" altLang="en-US" dirty="0">
              <a:cs typeface="Arial" panose="020B0604020202020204" pitchFamily="34" charset="0"/>
            </a:endParaRPr>
          </a:p>
          <a:p>
            <a:pPr>
              <a:buFontTx/>
              <a:buChar char="•"/>
            </a:pPr>
            <a:r>
              <a:rPr lang="en-US" altLang="en-US" dirty="0">
                <a:cs typeface="Arial" panose="020B0604020202020204" pitchFamily="34" charset="0"/>
              </a:rPr>
              <a:t> When you consolidate transactions for Code A or D, no extra</a:t>
            </a:r>
            <a:r>
              <a:rPr lang="en-US" altLang="en-US" baseline="0" dirty="0">
                <a:cs typeface="Arial" panose="020B0604020202020204" pitchFamily="34" charset="0"/>
              </a:rPr>
              <a:t> paperwork required.</a:t>
            </a:r>
          </a:p>
          <a:p>
            <a:pPr>
              <a:buFontTx/>
              <a:buChar char="•"/>
            </a:pPr>
            <a:endParaRPr lang="en-US" altLang="en-US" baseline="0" dirty="0">
              <a:cs typeface="Arial" panose="020B0604020202020204" pitchFamily="34" charset="0"/>
            </a:endParaRPr>
          </a:p>
          <a:p>
            <a:pPr>
              <a:buFontTx/>
              <a:buChar char="•"/>
            </a:pPr>
            <a:r>
              <a:rPr lang="en-US" altLang="en-US" baseline="0" dirty="0">
                <a:cs typeface="Arial" panose="020B0604020202020204" pitchFamily="34" charset="0"/>
              </a:rPr>
              <a:t> </a:t>
            </a:r>
            <a:r>
              <a:rPr lang="en-US" altLang="en-US" dirty="0">
                <a:cs typeface="Arial" panose="020B0604020202020204" pitchFamily="34" charset="0"/>
              </a:rPr>
              <a:t>When you consolidate</a:t>
            </a:r>
            <a:r>
              <a:rPr lang="en-US" altLang="en-US" baseline="0" dirty="0">
                <a:cs typeface="Arial" panose="020B0604020202020204" pitchFamily="34" charset="0"/>
              </a:rPr>
              <a:t> transactions for Code B or E</a:t>
            </a:r>
            <a:r>
              <a:rPr lang="en-US" altLang="en-US" dirty="0">
                <a:cs typeface="Arial" panose="020B0604020202020204" pitchFamily="34" charset="0"/>
              </a:rPr>
              <a:t>, you must send a copy of the brokerage statement plus all 8949s to the IRS along with Form 8453.  See your ERO for help in mailing documents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7AAE0EA1-0CEB-446A-8574-77634CB3EE6D}" type="datetime1">
              <a:rPr lang="en-US" smtClean="0"/>
              <a:pPr>
                <a:defRPr/>
              </a:pPr>
              <a:t>12/08/2017</a:t>
            </a:fld>
            <a:endParaRPr lang="en-US" dirty="0"/>
          </a:p>
        </p:txBody>
      </p:sp>
    </p:spTree>
    <p:extLst>
      <p:ext uri="{BB962C8B-B14F-4D97-AF65-F5344CB8AC3E}">
        <p14:creationId xmlns:p14="http://schemas.microsoft.com/office/powerpoint/2010/main" val="730198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08476206-5801-489A-8BD1-A8766027D77F}" type="datetime1">
              <a:rPr lang="en-US" smtClean="0"/>
              <a:pPr>
                <a:defRPr/>
              </a:pPr>
              <a:t>12/08/2017</a:t>
            </a:fld>
            <a:endParaRPr lang="en-US" dirty="0"/>
          </a:p>
        </p:txBody>
      </p:sp>
    </p:spTree>
    <p:extLst>
      <p:ext uri="{BB962C8B-B14F-4D97-AF65-F5344CB8AC3E}">
        <p14:creationId xmlns:p14="http://schemas.microsoft.com/office/powerpoint/2010/main" val="3282855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a:p>
            <a:pPr>
              <a:buFont typeface="Arial" pitchFamily="34" charset="0"/>
              <a:buChar char="•"/>
            </a:pPr>
            <a:endParaRPr lang="en-US" dirty="0"/>
          </a:p>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C1FC843D-9110-4BE8-AAA6-350477DC1E4F}" type="datetime1">
              <a:rPr lang="en-US" smtClean="0"/>
              <a:pPr>
                <a:defRPr/>
              </a:pPr>
              <a:t>12/08/2017</a:t>
            </a:fld>
            <a:endParaRPr lang="en-US" dirty="0"/>
          </a:p>
        </p:txBody>
      </p:sp>
    </p:spTree>
    <p:extLst>
      <p:ext uri="{BB962C8B-B14F-4D97-AF65-F5344CB8AC3E}">
        <p14:creationId xmlns:p14="http://schemas.microsoft.com/office/powerpoint/2010/main" val="522085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a:p>
            <a:pPr>
              <a:buFont typeface="Arial" pitchFamily="34" charset="0"/>
              <a:buChar char="•"/>
            </a:pPr>
            <a:endParaRPr lang="en-US" dirty="0"/>
          </a:p>
          <a:p>
            <a:pPr>
              <a:buFont typeface="Arial" pitchFamily="34"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C1FC843D-9110-4BE8-AAA6-350477DC1E4F}" type="datetime1">
              <a:rPr lang="en-US" smtClean="0"/>
              <a:pPr>
                <a:defRPr/>
              </a:pPr>
              <a:t>12/08/2017</a:t>
            </a:fld>
            <a:endParaRPr lang="en-US" dirty="0"/>
          </a:p>
        </p:txBody>
      </p:sp>
    </p:spTree>
    <p:extLst>
      <p:ext uri="{BB962C8B-B14F-4D97-AF65-F5344CB8AC3E}">
        <p14:creationId xmlns:p14="http://schemas.microsoft.com/office/powerpoint/2010/main" val="2475204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6979" name="Rectangle 3"/>
          <p:cNvSpPr>
            <a:spLocks noGrp="1"/>
          </p:cNvSpPr>
          <p:nvPr>
            <p:ph type="body" idx="1"/>
          </p:nvPr>
        </p:nvSpPr>
        <p:spPr bwMode="auto"/>
        <p:txBody>
          <a:bodyPr/>
          <a:lstStyle/>
          <a:p>
            <a:pPr marL="171450" indent="-171450">
              <a:buFontTx/>
              <a:buChar char="•"/>
              <a:defRPr/>
            </a:pPr>
            <a:r>
              <a:rPr lang="en-US" dirty="0"/>
              <a:t>Reverse Mortgages are a non-tax event</a:t>
            </a:r>
          </a:p>
          <a:p>
            <a:pPr marL="274320" lvl="1" indent="-171450">
              <a:buFontTx/>
              <a:buChar char="•"/>
              <a:defRPr/>
            </a:pPr>
            <a:r>
              <a:rPr lang="en-US" dirty="0"/>
              <a:t>Counselor does nothing</a:t>
            </a:r>
          </a:p>
          <a:p>
            <a:pPr marL="273050" lvl="1" indent="-171450">
              <a:buFontTx/>
              <a:buChar char="•"/>
              <a:defRPr/>
            </a:pPr>
            <a:r>
              <a:rPr lang="en-US" dirty="0"/>
              <a:t>Related fees could impact cost basis when home is sold</a:t>
            </a:r>
          </a:p>
          <a:p>
            <a:pPr marL="101600" lvl="1" indent="0">
              <a:buFontTx/>
              <a:buNone/>
              <a:defRPr/>
            </a:pPr>
            <a:endParaRPr lang="en-US" dirty="0"/>
          </a:p>
          <a:p>
            <a:pPr marL="171450" indent="-171450">
              <a:buFontTx/>
              <a:buChar char="•"/>
              <a:defRPr/>
            </a:pPr>
            <a:r>
              <a:rPr lang="en-US" dirty="0"/>
              <a:t>If selling a non-main residence home, the loss can be considered a capital asset sale with a loss, entered on Capital Gains/Loss transaction worksheet</a:t>
            </a:r>
          </a:p>
        </p:txBody>
      </p:sp>
      <p:sp>
        <p:nvSpPr>
          <p:cNvPr id="44339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EBEE5AAD-DDA5-465C-BD19-7BC445B1FF3E}" type="slidenum">
              <a:rPr lang="en-US" altLang="en-US">
                <a:latin typeface="Verdana" panose="020B0604030504040204" pitchFamily="34" charset="0"/>
              </a:rPr>
              <a:pPr algn="r" eaLnBrk="1" hangingPunct="1">
                <a:spcBef>
                  <a:spcPct val="0"/>
                </a:spcBef>
              </a:pPr>
              <a:t>49</a:t>
            </a:fld>
            <a:endParaRPr lang="en-US" altLang="en-US" dirty="0">
              <a:latin typeface="Verdana" panose="020B0604030504040204" pitchFamily="34" charset="0"/>
            </a:endParaRPr>
          </a:p>
        </p:txBody>
      </p:sp>
    </p:spTree>
    <p:extLst>
      <p:ext uri="{BB962C8B-B14F-4D97-AF65-F5344CB8AC3E}">
        <p14:creationId xmlns:p14="http://schemas.microsoft.com/office/powerpoint/2010/main" val="2058479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59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DD6EAC37-E254-4DA1-9B40-3959CC0CF0FC}" type="datetime1">
              <a:rPr lang="en-US" smtClean="0"/>
              <a:pPr>
                <a:defRPr/>
              </a:pPr>
              <a:t>12/08/2017</a:t>
            </a:fld>
            <a:endParaRPr lang="en-US" dirty="0"/>
          </a:p>
        </p:txBody>
      </p:sp>
      <p:sp>
        <p:nvSpPr>
          <p:cNvPr id="3594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319CECDE-4C5C-4ED2-ADA7-3491C379A6C3}" type="slidenum">
              <a:rPr lang="en-US" altLang="en-US">
                <a:latin typeface="Verdana" panose="020B0604030504040204" pitchFamily="34" charset="0"/>
              </a:rPr>
              <a:pPr algn="r" eaLnBrk="1" hangingPunct="1">
                <a:spcBef>
                  <a:spcPct val="0"/>
                </a:spcBef>
              </a:pPr>
              <a:t>5</a:t>
            </a:fld>
            <a:endParaRPr lang="en-US" altLang="en-US" dirty="0">
              <a:latin typeface="Verdana" panose="020B0604030504040204" pitchFamily="34" charset="0"/>
            </a:endParaRPr>
          </a:p>
        </p:txBody>
      </p:sp>
    </p:spTree>
    <p:extLst>
      <p:ext uri="{BB962C8B-B14F-4D97-AF65-F5344CB8AC3E}">
        <p14:creationId xmlns:p14="http://schemas.microsoft.com/office/powerpoint/2010/main" val="2457334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baseline="0" dirty="0">
                <a:cs typeface="Arial" panose="020B0604020202020204" pitchFamily="34" charset="0"/>
              </a:rPr>
              <a:t> </a:t>
            </a:r>
            <a:r>
              <a:rPr lang="en-US" altLang="en-US" dirty="0">
                <a:cs typeface="Arial" panose="020B0604020202020204" pitchFamily="34" charset="0"/>
              </a:rPr>
              <a:t>Can only adjust basis for additions &amp; improvements that have a useful life of more than one year</a:t>
            </a:r>
          </a:p>
        </p:txBody>
      </p:sp>
      <p:sp>
        <p:nvSpPr>
          <p:cNvPr id="44544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169EC42-599D-49AF-8036-D2B8AE268A54}" type="slidenum">
              <a:rPr lang="en-US" altLang="en-US">
                <a:latin typeface="Verdana" panose="020B0604030504040204" pitchFamily="34" charset="0"/>
              </a:rPr>
              <a:pPr algn="r" eaLnBrk="1" hangingPunct="1">
                <a:spcBef>
                  <a:spcPct val="0"/>
                </a:spcBef>
              </a:pPr>
              <a:t>50</a:t>
            </a:fld>
            <a:endParaRPr lang="en-US" altLang="en-US" dirty="0">
              <a:latin typeface="Verdana" panose="020B0604030504040204" pitchFamily="34" charset="0"/>
            </a:endParaRPr>
          </a:p>
        </p:txBody>
      </p:sp>
    </p:spTree>
    <p:extLst>
      <p:ext uri="{BB962C8B-B14F-4D97-AF65-F5344CB8AC3E}">
        <p14:creationId xmlns:p14="http://schemas.microsoft.com/office/powerpoint/2010/main" val="629332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 </a:t>
            </a:r>
          </a:p>
        </p:txBody>
      </p:sp>
      <p:sp>
        <p:nvSpPr>
          <p:cNvPr id="4474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E11EB95B-AA08-4838-B07F-95271B29A227}" type="datetime1">
              <a:rPr lang="en-US" smtClean="0"/>
              <a:pPr>
                <a:defRPr/>
              </a:pPr>
              <a:t>12/08/2017</a:t>
            </a:fld>
            <a:endParaRPr lang="en-US" dirty="0"/>
          </a:p>
        </p:txBody>
      </p:sp>
      <p:sp>
        <p:nvSpPr>
          <p:cNvPr id="44749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5D47F55-BFD4-45C5-BF6A-9BD11CD1C6E0}" type="slidenum">
              <a:rPr lang="en-US" altLang="en-US">
                <a:latin typeface="Verdana" panose="020B0604030504040204" pitchFamily="34" charset="0"/>
              </a:rPr>
              <a:pPr algn="r" eaLnBrk="1" hangingPunct="1">
                <a:spcBef>
                  <a:spcPct val="0"/>
                </a:spcBef>
              </a:pPr>
              <a:t>51</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08413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9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dirty="0">
                <a:cs typeface="Arial" panose="020B0604020202020204" pitchFamily="34" charset="0"/>
              </a:rPr>
              <a:t> Remember:</a:t>
            </a:r>
          </a:p>
          <a:p>
            <a:pPr marL="273050" lvl="1">
              <a:buFontTx/>
              <a:buChar char="•"/>
            </a:pPr>
            <a:r>
              <a:rPr lang="en-US" altLang="en-US" dirty="0">
                <a:cs typeface="Arial" panose="020B0604020202020204" pitchFamily="34" charset="0"/>
              </a:rPr>
              <a:t> Amount realized = selling price minus selling expenses</a:t>
            </a:r>
          </a:p>
          <a:p>
            <a:pPr marL="273050" lvl="1">
              <a:buFontTx/>
              <a:buChar char="•"/>
            </a:pPr>
            <a:r>
              <a:rPr lang="en-US" altLang="en-US" dirty="0">
                <a:cs typeface="Arial" panose="020B0604020202020204" pitchFamily="34" charset="0"/>
              </a:rPr>
              <a:t> Adjusted basis = original cost plus/minus any changes to basis</a:t>
            </a:r>
          </a:p>
        </p:txBody>
      </p:sp>
      <p:sp>
        <p:nvSpPr>
          <p:cNvPr id="449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AAC37DED-25A4-4C78-BEAD-2A206600B2AA}" type="datetime1">
              <a:rPr lang="en-US" smtClean="0"/>
              <a:pPr>
                <a:defRPr/>
              </a:pPr>
              <a:t>12/08/2017</a:t>
            </a:fld>
            <a:endParaRPr lang="en-US" dirty="0"/>
          </a:p>
        </p:txBody>
      </p:sp>
      <p:sp>
        <p:nvSpPr>
          <p:cNvPr id="44954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7CAC12AF-BFD9-4207-A112-0B887965ED57}" type="slidenum">
              <a:rPr lang="en-US" altLang="en-US">
                <a:latin typeface="Verdana" panose="020B0604030504040204" pitchFamily="34" charset="0"/>
              </a:rPr>
              <a:pPr algn="r" eaLnBrk="1" hangingPunct="1">
                <a:spcBef>
                  <a:spcPct val="0"/>
                </a:spcBef>
              </a:pPr>
              <a:t>52</a:t>
            </a:fld>
            <a:endParaRPr lang="en-US" altLang="en-US" dirty="0">
              <a:latin typeface="Verdana" panose="020B0604030504040204" pitchFamily="34" charset="0"/>
            </a:endParaRPr>
          </a:p>
        </p:txBody>
      </p:sp>
    </p:spTree>
    <p:extLst>
      <p:ext uri="{BB962C8B-B14F-4D97-AF65-F5344CB8AC3E}">
        <p14:creationId xmlns:p14="http://schemas.microsoft.com/office/powerpoint/2010/main" val="5912147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5158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BB3C00C9-3A81-4A34-AA7D-42431CEA7CF2}" type="slidenum">
              <a:rPr lang="en-US" altLang="en-US">
                <a:latin typeface="Verdana" panose="020B0604030504040204" pitchFamily="34" charset="0"/>
              </a:rPr>
              <a:pPr algn="r" eaLnBrk="1" hangingPunct="1">
                <a:spcBef>
                  <a:spcPct val="0"/>
                </a:spcBef>
              </a:pPr>
              <a:t>53</a:t>
            </a:fld>
            <a:endParaRPr lang="en-US" altLang="en-US" dirty="0">
              <a:latin typeface="Verdana" panose="020B0604030504040204" pitchFamily="34" charset="0"/>
            </a:endParaRPr>
          </a:p>
        </p:txBody>
      </p:sp>
    </p:spTree>
    <p:extLst>
      <p:ext uri="{BB962C8B-B14F-4D97-AF65-F5344CB8AC3E}">
        <p14:creationId xmlns:p14="http://schemas.microsoft.com/office/powerpoint/2010/main" val="1822716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cs typeface="Arial" panose="020B0604020202020204" pitchFamily="34" charset="0"/>
              </a:rPr>
              <a:t>Exclusion can be used</a:t>
            </a:r>
            <a:r>
              <a:rPr lang="en-US" altLang="en-US" baseline="0" dirty="0">
                <a:cs typeface="Arial" panose="020B0604020202020204" pitchFamily="34" charset="0"/>
              </a:rPr>
              <a:t> more than once in your life as long as it wasn’t taken in last 2 years</a:t>
            </a:r>
          </a:p>
          <a:p>
            <a:pPr marL="171450" indent="-171450">
              <a:buFont typeface="Arial" panose="020B0604020202020204" pitchFamily="34" charset="0"/>
              <a:buChar char="•"/>
            </a:pPr>
            <a:r>
              <a:rPr lang="en-US" altLang="en-US" baseline="0" dirty="0">
                <a:cs typeface="Arial" panose="020B0604020202020204" pitchFamily="34" charset="0"/>
              </a:rPr>
              <a:t>Pub 523 states if home was owned jointly and one spouse dies, decedent’s basis portion of home is adjusted to Fair Market Value at time of death.  Surviving spouse’s basis remains the same.  Total basis is the sum of these two numbers</a:t>
            </a:r>
            <a:endParaRPr lang="en-US" altLang="en-US" dirty="0">
              <a:cs typeface="Arial" panose="020B0604020202020204" pitchFamily="34" charset="0"/>
            </a:endParaRPr>
          </a:p>
        </p:txBody>
      </p:sp>
      <p:sp>
        <p:nvSpPr>
          <p:cNvPr id="45363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215F6722-9750-4A30-9155-A67C3D488868}" type="slidenum">
              <a:rPr lang="en-US" altLang="en-US">
                <a:latin typeface="Verdana" panose="020B0604030504040204" pitchFamily="34" charset="0"/>
              </a:rPr>
              <a:pPr algn="r" eaLnBrk="1" hangingPunct="1">
                <a:spcBef>
                  <a:spcPct val="0"/>
                </a:spcBef>
              </a:pPr>
              <a:t>54</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6580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None/>
              <a:defRPr/>
            </a:pPr>
            <a:endParaRPr lang="en-US" altLang="en-US" dirty="0"/>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12/08/2017</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55</a:t>
            </a:fld>
            <a:endParaRPr lang="en-US" altLang="en-US" dirty="0">
              <a:latin typeface="Verdana" panose="020B0604030504040204" pitchFamily="34" charset="0"/>
            </a:endParaRPr>
          </a:p>
        </p:txBody>
      </p:sp>
    </p:spTree>
    <p:extLst>
      <p:ext uri="{BB962C8B-B14F-4D97-AF65-F5344CB8AC3E}">
        <p14:creationId xmlns:p14="http://schemas.microsoft.com/office/powerpoint/2010/main" val="31382904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None/>
              <a:defRPr/>
            </a:pPr>
            <a:endParaRPr lang="en-US" altLang="en-US" dirty="0"/>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12/08/2017</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56</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36529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a:buFontTx/>
              <a:buNone/>
              <a:defRPr/>
            </a:pPr>
            <a:endParaRPr lang="en-US" altLang="en-US" dirty="0"/>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12/08/2017</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57</a:t>
            </a:fld>
            <a:endParaRPr lang="en-US" altLang="en-US" dirty="0">
              <a:latin typeface="Verdana" panose="020B0604030504040204" pitchFamily="34" charset="0"/>
            </a:endParaRPr>
          </a:p>
        </p:txBody>
      </p:sp>
    </p:spTree>
    <p:extLst>
      <p:ext uri="{BB962C8B-B14F-4D97-AF65-F5344CB8AC3E}">
        <p14:creationId xmlns:p14="http://schemas.microsoft.com/office/powerpoint/2010/main" val="2697232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Notes Placeholder 2"/>
          <p:cNvSpPr>
            <a:spLocks noGrp="1"/>
          </p:cNvSpPr>
          <p:nvPr>
            <p:ph type="body" idx="1"/>
          </p:nvPr>
        </p:nvSpPr>
        <p:spPr bwMode="auto">
          <a:extLst/>
        </p:spPr>
        <p:txBody>
          <a:bodyPr/>
          <a:lstStyle/>
          <a:p>
            <a:pPr marL="90488" lvl="1">
              <a:defRPr/>
            </a:pPr>
            <a:r>
              <a:rPr lang="en-US" altLang="en-US" dirty="0"/>
              <a:t>Note:  Sale of a second house is a regular sale of a capital asset, and home gain exclusion does not apply</a:t>
            </a:r>
          </a:p>
        </p:txBody>
      </p:sp>
      <p:sp>
        <p:nvSpPr>
          <p:cNvPr id="457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57C30556-9E11-4AE3-A012-52962EF0C9BB}" type="datetime1">
              <a:rPr lang="en-US" smtClean="0"/>
              <a:pPr>
                <a:defRPr/>
              </a:pPr>
              <a:t>12/08/2017</a:t>
            </a:fld>
            <a:endParaRPr lang="en-US" dirty="0"/>
          </a:p>
        </p:txBody>
      </p:sp>
      <p:sp>
        <p:nvSpPr>
          <p:cNvPr id="45773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96BF8EF4-A188-49CC-AC2C-663844663644}" type="slidenum">
              <a:rPr lang="en-US" altLang="en-US">
                <a:latin typeface="Verdana" panose="020B0604030504040204" pitchFamily="34" charset="0"/>
              </a:rPr>
              <a:pPr algn="r" eaLnBrk="1" hangingPunct="1">
                <a:spcBef>
                  <a:spcPct val="0"/>
                </a:spcBef>
              </a:pPr>
              <a:t>58</a:t>
            </a:fld>
            <a:endParaRPr lang="en-US" altLang="en-US" dirty="0">
              <a:latin typeface="Verdana" panose="020B0604030504040204" pitchFamily="34" charset="0"/>
            </a:endParaRPr>
          </a:p>
        </p:txBody>
      </p:sp>
    </p:spTree>
    <p:extLst>
      <p:ext uri="{BB962C8B-B14F-4D97-AF65-F5344CB8AC3E}">
        <p14:creationId xmlns:p14="http://schemas.microsoft.com/office/powerpoint/2010/main" val="1743044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4556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dirty="0"/>
              <a:t>Notes/Handouts</a:t>
            </a:r>
          </a:p>
        </p:txBody>
      </p:sp>
      <p:sp>
        <p:nvSpPr>
          <p:cNvPr id="655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EB62389-6D66-4D57-AE35-1540A860E51F}" type="datetime1">
              <a:rPr lang="en-US" smtClean="0">
                <a:ea typeface="ＭＳ Ｐゴシック" charset="-128"/>
              </a:rPr>
              <a:pPr fontAlgn="base">
                <a:spcBef>
                  <a:spcPct val="0"/>
                </a:spcBef>
                <a:spcAft>
                  <a:spcPct val="0"/>
                </a:spcAft>
                <a:defRPr/>
              </a:pPr>
              <a:t>12/08/2017</a:t>
            </a:fld>
            <a:endParaRPr lang="en-US" dirty="0">
              <a:ea typeface="ＭＳ Ｐゴシック" charset="-128"/>
            </a:endParaRPr>
          </a:p>
        </p:txBody>
      </p:sp>
      <p:sp>
        <p:nvSpPr>
          <p:cNvPr id="45568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CE478BE8-8D52-4F19-9073-C2C81C957F06}" type="slidenum">
              <a:rPr lang="en-US" altLang="en-US">
                <a:latin typeface="Verdana" panose="020B0604030504040204" pitchFamily="34" charset="0"/>
              </a:rPr>
              <a:pPr algn="r" eaLnBrk="1" hangingPunct="1">
                <a:spcBef>
                  <a:spcPct val="0"/>
                </a:spcBef>
              </a:pPr>
              <a:t>59</a:t>
            </a:fld>
            <a:endParaRPr lang="en-US" altLang="en-US" dirty="0">
              <a:latin typeface="Verdana" panose="020B0604030504040204" pitchFamily="34" charset="0"/>
            </a:endParaRPr>
          </a:p>
        </p:txBody>
      </p:sp>
    </p:spTree>
    <p:extLst>
      <p:ext uri="{BB962C8B-B14F-4D97-AF65-F5344CB8AC3E}">
        <p14:creationId xmlns:p14="http://schemas.microsoft.com/office/powerpoint/2010/main" val="156740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3614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F29B4C1-177C-4198-9BE5-13E32632C457}" type="datetime1">
              <a:rPr lang="en-US" smtClean="0"/>
              <a:pPr>
                <a:defRPr/>
              </a:pPr>
              <a:t>12/08/2017</a:t>
            </a:fld>
            <a:endParaRPr lang="en-US" dirty="0"/>
          </a:p>
        </p:txBody>
      </p:sp>
      <p:sp>
        <p:nvSpPr>
          <p:cNvPr id="36147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DF426B58-4C06-4266-B8BC-378488FAB598}" type="slidenum">
              <a:rPr lang="en-US" altLang="en-US">
                <a:latin typeface="Verdana" panose="020B0604030504040204" pitchFamily="34" charset="0"/>
              </a:rPr>
              <a:pPr algn="r" eaLnBrk="1" hangingPunct="1">
                <a:spcBef>
                  <a:spcPct val="0"/>
                </a:spcBef>
              </a:pPr>
              <a:t>6</a:t>
            </a:fld>
            <a:endParaRPr lang="en-US" altLang="en-US" dirty="0">
              <a:latin typeface="Verdana" panose="020B0604030504040204" pitchFamily="34" charset="0"/>
            </a:endParaRPr>
          </a:p>
        </p:txBody>
      </p:sp>
    </p:spTree>
    <p:extLst>
      <p:ext uri="{BB962C8B-B14F-4D97-AF65-F5344CB8AC3E}">
        <p14:creationId xmlns:p14="http://schemas.microsoft.com/office/powerpoint/2010/main" val="9635781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9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5978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C475F01-61A2-440A-84A1-1DADA4371D2B}" type="slidenum">
              <a:rPr lang="en-US" altLang="en-US">
                <a:latin typeface="Verdana" panose="020B0604030504040204" pitchFamily="34" charset="0"/>
              </a:rPr>
              <a:pPr algn="r" eaLnBrk="1" hangingPunct="1">
                <a:spcBef>
                  <a:spcPct val="0"/>
                </a:spcBef>
              </a:pPr>
              <a:t>60</a:t>
            </a:fld>
            <a:endParaRPr lang="en-US" altLang="en-US" dirty="0">
              <a:latin typeface="Verdana" panose="020B0604030504040204" pitchFamily="34" charset="0"/>
            </a:endParaRPr>
          </a:p>
        </p:txBody>
      </p:sp>
    </p:spTree>
    <p:extLst>
      <p:ext uri="{BB962C8B-B14F-4D97-AF65-F5344CB8AC3E}">
        <p14:creationId xmlns:p14="http://schemas.microsoft.com/office/powerpoint/2010/main" val="880875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61828"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4B480FAB-A9DF-49ED-96E7-144F7CED1CCE}" type="slidenum">
              <a:rPr lang="en-US" altLang="en-US">
                <a:latin typeface="Verdana" panose="020B0604030504040204" pitchFamily="34" charset="0"/>
              </a:rPr>
              <a:pPr algn="r" eaLnBrk="1" hangingPunct="1">
                <a:spcBef>
                  <a:spcPct val="0"/>
                </a:spcBef>
              </a:pPr>
              <a:t>61</a:t>
            </a:fld>
            <a:endParaRPr lang="en-US" altLang="en-US" dirty="0">
              <a:latin typeface="Verdana" panose="020B0604030504040204" pitchFamily="34" charset="0"/>
            </a:endParaRPr>
          </a:p>
        </p:txBody>
      </p:sp>
    </p:spTree>
    <p:extLst>
      <p:ext uri="{BB962C8B-B14F-4D97-AF65-F5344CB8AC3E}">
        <p14:creationId xmlns:p14="http://schemas.microsoft.com/office/powerpoint/2010/main" val="6415167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cs typeface="Arial" panose="020B0604020202020204" pitchFamily="34" charset="0"/>
            </a:endParaRPr>
          </a:p>
        </p:txBody>
      </p:sp>
      <p:sp>
        <p:nvSpPr>
          <p:cNvPr id="4106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606FD390-F732-44CB-B650-AE52FBF26220}" type="datetime1">
              <a:rPr lang="en-US" smtClean="0"/>
              <a:pPr>
                <a:defRPr/>
              </a:pPr>
              <a:t>12/08/2017</a:t>
            </a:fld>
            <a:endParaRPr lang="en-US" dirty="0"/>
          </a:p>
        </p:txBody>
      </p:sp>
      <p:sp>
        <p:nvSpPr>
          <p:cNvPr id="410630"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0B419BCA-44B8-4976-BEBB-B58EEAB45850}" type="slidenum">
              <a:rPr lang="en-US" altLang="en-US">
                <a:latin typeface="Verdana" panose="020B0604030504040204" pitchFamily="34" charset="0"/>
              </a:rPr>
              <a:pPr algn="r" eaLnBrk="1" hangingPunct="1">
                <a:spcBef>
                  <a:spcPct val="0"/>
                </a:spcBef>
              </a:pPr>
              <a:t>62</a:t>
            </a:fld>
            <a:endParaRPr lang="en-US" altLang="en-US" dirty="0">
              <a:latin typeface="Verdana" panose="020B0604030504040204" pitchFamily="34" charset="0"/>
            </a:endParaRPr>
          </a:p>
        </p:txBody>
      </p:sp>
    </p:spTree>
    <p:extLst>
      <p:ext uri="{BB962C8B-B14F-4D97-AF65-F5344CB8AC3E}">
        <p14:creationId xmlns:p14="http://schemas.microsoft.com/office/powerpoint/2010/main" val="42631442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0E8C707A-FE19-4CB3-A6E8-2343ED918DB1}" type="datetime1">
              <a:rPr lang="en-US" smtClean="0"/>
              <a:pPr>
                <a:defRPr/>
              </a:pPr>
              <a:t>12/08/2017</a:t>
            </a:fld>
            <a:endParaRPr lang="en-US" dirty="0"/>
          </a:p>
        </p:txBody>
      </p:sp>
    </p:spTree>
    <p:extLst>
      <p:ext uri="{BB962C8B-B14F-4D97-AF65-F5344CB8AC3E}">
        <p14:creationId xmlns:p14="http://schemas.microsoft.com/office/powerpoint/2010/main" val="1157924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0E8C707A-FE19-4CB3-A6E8-2343ED918DB1}" type="datetime1">
              <a:rPr lang="en-US" smtClean="0"/>
              <a:pPr>
                <a:defRPr/>
              </a:pPr>
              <a:t>12/08/2017</a:t>
            </a:fld>
            <a:endParaRPr lang="en-US" dirty="0"/>
          </a:p>
        </p:txBody>
      </p:sp>
    </p:spTree>
    <p:extLst>
      <p:ext uri="{BB962C8B-B14F-4D97-AF65-F5344CB8AC3E}">
        <p14:creationId xmlns:p14="http://schemas.microsoft.com/office/powerpoint/2010/main" val="51972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Char char="•"/>
            </a:pPr>
            <a:r>
              <a:rPr lang="en-US" sz="1200" u="none" strike="noStrike" kern="1200" dirty="0">
                <a:solidFill>
                  <a:schemeClr val="tx1"/>
                </a:solidFill>
                <a:effectLst/>
                <a:latin typeface="+mn-lt"/>
                <a:ea typeface="+mn-ea"/>
                <a:cs typeface="Arial" charset="0"/>
              </a:rPr>
              <a:t> “Covered” securities were developed to standardize the regulations and </a:t>
            </a:r>
            <a:r>
              <a:rPr lang="en-US" sz="1200" u="none" strike="noStrike" kern="1200" dirty="0">
                <a:solidFill>
                  <a:schemeClr val="tx1"/>
                </a:solidFill>
                <a:effectLst/>
                <a:latin typeface="+mn-lt"/>
                <a:ea typeface="+mn-ea"/>
                <a:cs typeface="Arial" charset="0"/>
                <a:hlinkClick r:id="rId3"/>
              </a:rPr>
              <a:t>filings</a:t>
            </a:r>
            <a:r>
              <a:rPr lang="en-US" sz="1200" u="none" strike="noStrike" kern="1200" dirty="0">
                <a:solidFill>
                  <a:schemeClr val="tx1"/>
                </a:solidFill>
                <a:effectLst/>
                <a:latin typeface="+mn-lt"/>
                <a:ea typeface="+mn-ea"/>
                <a:cs typeface="Arial" charset="0"/>
              </a:rPr>
              <a:t> of securities in the United States</a:t>
            </a:r>
          </a:p>
          <a:p>
            <a:pPr marL="0" indent="0">
              <a:buFont typeface="Arial" panose="020B0604020202020204" pitchFamily="34" charset="0"/>
              <a:buNone/>
            </a:pPr>
            <a:endParaRPr lang="en-US" sz="1200" u="none" strike="noStrike" kern="1200" dirty="0">
              <a:solidFill>
                <a:schemeClr val="tx1"/>
              </a:solidFill>
              <a:effectLst/>
              <a:latin typeface="+mn-lt"/>
              <a:ea typeface="+mn-ea"/>
              <a:cs typeface="Arial" charset="0"/>
            </a:endParaRPr>
          </a:p>
          <a:p>
            <a:pPr marL="0" indent="0">
              <a:buFont typeface="Arial" panose="020B0604020202020204" pitchFamily="34" charset="0"/>
              <a:buChar char="•"/>
            </a:pPr>
            <a:r>
              <a:rPr lang="en-US" altLang="en-US" dirty="0">
                <a:cs typeface="Arial" panose="020B0604020202020204" pitchFamily="34" charset="0"/>
              </a:rPr>
              <a:t> Financial</a:t>
            </a:r>
            <a:r>
              <a:rPr lang="en-US" altLang="en-US" baseline="0" dirty="0">
                <a:cs typeface="Arial" panose="020B0604020202020204" pitchFamily="34" charset="0"/>
              </a:rPr>
              <a:t> institutions must provide cost basis for </a:t>
            </a:r>
            <a:r>
              <a:rPr lang="en-US" altLang="en-US" dirty="0">
                <a:cs typeface="Arial" panose="020B0604020202020204" pitchFamily="34" charset="0"/>
              </a:rPr>
              <a:t>“Covered” Securities</a:t>
            </a:r>
          </a:p>
        </p:txBody>
      </p:sp>
      <p:sp>
        <p:nvSpPr>
          <p:cNvPr id="3635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A250BD1-7226-4389-8098-E7DED591C8F2}" type="datetime1">
              <a:rPr lang="en-US" smtClean="0"/>
              <a:pPr>
                <a:defRPr/>
              </a:pPr>
              <a:t>12/08/2017</a:t>
            </a:fld>
            <a:endParaRPr lang="en-US" dirty="0"/>
          </a:p>
        </p:txBody>
      </p:sp>
      <p:sp>
        <p:nvSpPr>
          <p:cNvPr id="363526"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61E94F88-B8C6-4C76-8886-2E063CD3A908}" type="slidenum">
              <a:rPr lang="en-US" altLang="en-US">
                <a:latin typeface="Verdana" panose="020B0604030504040204" pitchFamily="34" charset="0"/>
              </a:rPr>
              <a:pPr algn="r" eaLnBrk="1" hangingPunct="1">
                <a:spcBef>
                  <a:spcPct val="0"/>
                </a:spcBef>
              </a:pPr>
              <a:t>7</a:t>
            </a:fld>
            <a:endParaRPr lang="en-US" altLang="en-US" dirty="0">
              <a:latin typeface="Verdana" panose="020B0604030504040204" pitchFamily="34" charset="0"/>
            </a:endParaRPr>
          </a:p>
        </p:txBody>
      </p:sp>
    </p:spTree>
    <p:extLst>
      <p:ext uri="{BB962C8B-B14F-4D97-AF65-F5344CB8AC3E}">
        <p14:creationId xmlns:p14="http://schemas.microsoft.com/office/powerpoint/2010/main" val="22540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Char char="•"/>
            </a:pPr>
            <a:r>
              <a:rPr lang="en-US" altLang="en-US" dirty="0">
                <a:cs typeface="Arial" panose="020B0604020202020204" pitchFamily="34" charset="0"/>
              </a:rPr>
              <a:t> Inherited capital gains are always considered long-term gains</a:t>
            </a:r>
          </a:p>
          <a:p>
            <a:pPr marL="0" lvl="1" indent="-171450">
              <a:buFontTx/>
              <a:buChar char="•"/>
            </a:pPr>
            <a:endParaRPr lang="en-US" altLang="en-US" dirty="0">
              <a:cs typeface="Arial" panose="020B0604020202020204" pitchFamily="34" charset="0"/>
            </a:endParaRPr>
          </a:p>
          <a:p>
            <a:pPr marL="0" lvl="1" indent="0">
              <a:buFontTx/>
              <a:buChar char="•"/>
            </a:pPr>
            <a:r>
              <a:rPr lang="en-US" altLang="en-US" dirty="0">
                <a:cs typeface="Arial" panose="020B0604020202020204" pitchFamily="34" charset="0"/>
              </a:rPr>
              <a:t> Law was changed for assets inherited in 2010 and then changed back in 2011.  That is why assets inherited in 2010 are Out of Scope unless the cost is specifically supplied by executor of estate</a:t>
            </a:r>
          </a:p>
        </p:txBody>
      </p:sp>
      <p:sp>
        <p:nvSpPr>
          <p:cNvPr id="3655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endParaRPr lang="en-US" altLang="en-US" dirty="0"/>
          </a:p>
        </p:txBody>
      </p:sp>
      <p:sp>
        <p:nvSpPr>
          <p:cNvPr id="5" name="Date Placeholder 4"/>
          <p:cNvSpPr>
            <a:spLocks noGrp="1"/>
          </p:cNvSpPr>
          <p:nvPr>
            <p:ph type="dt" sz="quarter" idx="1"/>
          </p:nvPr>
        </p:nvSpPr>
        <p:spPr/>
        <p:txBody>
          <a:bodyPr/>
          <a:lstStyle/>
          <a:p>
            <a:pPr>
              <a:defRPr/>
            </a:pPr>
            <a:fld id="{F76C0D17-C499-4A75-B324-EB344B49C5AC}" type="datetime1">
              <a:rPr lang="en-US" smtClean="0"/>
              <a:pPr>
                <a:defRPr/>
              </a:pPr>
              <a:t>12/08/2017</a:t>
            </a:fld>
            <a:endParaRPr lang="en-US" dirty="0"/>
          </a:p>
        </p:txBody>
      </p:sp>
      <p:sp>
        <p:nvSpPr>
          <p:cNvPr id="365574"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F0FEF69A-F32E-4C09-9E2B-38E2D4CA5CF9}" type="slidenum">
              <a:rPr lang="en-US" altLang="en-US">
                <a:latin typeface="Verdana" panose="020B0604030504040204" pitchFamily="34" charset="0"/>
              </a:rPr>
              <a:pPr algn="r" eaLnBrk="1" hangingPunct="1">
                <a:spcBef>
                  <a:spcPct val="0"/>
                </a:spcBef>
              </a:pPr>
              <a:t>8</a:t>
            </a:fld>
            <a:endParaRPr lang="en-US" altLang="en-US" dirty="0">
              <a:latin typeface="Verdana" panose="020B0604030504040204" pitchFamily="34" charset="0"/>
            </a:endParaRPr>
          </a:p>
        </p:txBody>
      </p:sp>
    </p:spTree>
    <p:extLst>
      <p:ext uri="{BB962C8B-B14F-4D97-AF65-F5344CB8AC3E}">
        <p14:creationId xmlns:p14="http://schemas.microsoft.com/office/powerpoint/2010/main" val="368294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cs typeface="Arial" panose="020B0604020202020204" pitchFamily="34" charset="0"/>
            </a:endParaRPr>
          </a:p>
        </p:txBody>
      </p:sp>
      <p:sp>
        <p:nvSpPr>
          <p:cNvPr id="3676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r>
              <a:rPr lang="en-US" altLang="en-US" dirty="0"/>
              <a:t>Notes/Handouts</a:t>
            </a:r>
          </a:p>
        </p:txBody>
      </p:sp>
      <p:sp>
        <p:nvSpPr>
          <p:cNvPr id="4403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CEC58CD-689A-4197-9809-50746A7CCA72}" type="datetime1">
              <a:rPr lang="en-US" smtClean="0">
                <a:ea typeface="ＭＳ Ｐゴシック" charset="-128"/>
              </a:rPr>
              <a:pPr fontAlgn="base">
                <a:spcBef>
                  <a:spcPct val="0"/>
                </a:spcBef>
                <a:spcAft>
                  <a:spcPct val="0"/>
                </a:spcAft>
                <a:defRPr/>
              </a:pPr>
              <a:t>12/08/2017</a:t>
            </a:fld>
            <a:endParaRPr lang="en-US" dirty="0">
              <a:ea typeface="ＭＳ Ｐゴシック" charset="-128"/>
            </a:endParaRPr>
          </a:p>
        </p:txBody>
      </p:sp>
      <p:sp>
        <p:nvSpPr>
          <p:cNvPr id="367622" name="Slide Number Placeholder 3"/>
          <p:cNvSpPr txBox="1">
            <a:spLocks noGrp="1"/>
          </p:cNvSpPr>
          <p:nvPr/>
        </p:nvSpPr>
        <p:spPr bwMode="auto">
          <a:xfrm>
            <a:off x="3940175" y="8842375"/>
            <a:ext cx="30130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8" tIns="46939" rIns="93878" bIns="46939"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5D8939D4-EA6F-44FC-B266-905FB6EF3E43}" type="slidenum">
              <a:rPr lang="en-US" altLang="en-US">
                <a:latin typeface="Verdana" panose="020B0604030504040204" pitchFamily="34" charset="0"/>
              </a:rPr>
              <a:pPr algn="r" eaLnBrk="1" hangingPunct="1">
                <a:spcBef>
                  <a:spcPct val="0"/>
                </a:spcBef>
              </a:pPr>
              <a:t>9</a:t>
            </a:fld>
            <a:endParaRPr lang="en-US" altLang="en-US" dirty="0">
              <a:latin typeface="Verdana" panose="020B0604030504040204" pitchFamily="34" charset="0"/>
            </a:endParaRPr>
          </a:p>
        </p:txBody>
      </p:sp>
    </p:spTree>
    <p:extLst>
      <p:ext uri="{BB962C8B-B14F-4D97-AF65-F5344CB8AC3E}">
        <p14:creationId xmlns:p14="http://schemas.microsoft.com/office/powerpoint/2010/main" val="3333978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v1.2</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p:txBody>
          <a:bodyPr/>
          <a:lstStyle/>
          <a:p>
            <a:r>
              <a:rPr lang="en-US" altLang="en-US" dirty="0"/>
              <a:t>Capital Gains &amp; Losses </a:t>
            </a:r>
            <a:br>
              <a:rPr lang="en-US" altLang="en-US" dirty="0"/>
            </a:br>
            <a:r>
              <a:rPr lang="en-US" altLang="en-US" dirty="0"/>
              <a:t>(Including Sale of Home)</a:t>
            </a:r>
          </a:p>
        </p:txBody>
      </p:sp>
      <p:sp>
        <p:nvSpPr>
          <p:cNvPr id="352259" name="Rectangle 3"/>
          <p:cNvSpPr>
            <a:spLocks noGrp="1" noChangeArrowheads="1"/>
          </p:cNvSpPr>
          <p:nvPr>
            <p:ph type="subTitle" idx="1"/>
          </p:nvPr>
        </p:nvSpPr>
        <p:spPr/>
        <p:txBody>
          <a:bodyPr>
            <a:normAutofit/>
          </a:bodyPr>
          <a:lstStyle/>
          <a:p>
            <a:r>
              <a:rPr lang="en-US" altLang="en-US" dirty="0"/>
              <a:t>Pub 17 Chapters 13-16</a:t>
            </a:r>
          </a:p>
          <a:p>
            <a:r>
              <a:rPr lang="en-US" altLang="en-US" dirty="0"/>
              <a:t>Pub 4012 Tab D</a:t>
            </a:r>
          </a:p>
          <a:p>
            <a:r>
              <a:rPr lang="en-US" altLang="en-US" dirty="0"/>
              <a:t>(Federal 1040-Line 13)</a:t>
            </a:r>
          </a:p>
          <a:p>
            <a:r>
              <a:rPr lang="en-US" altLang="en-US" dirty="0"/>
              <a:t>(NJ 1040-Line 18)</a:t>
            </a:r>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1037141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09600" y="381000"/>
            <a:ext cx="8153400" cy="1143000"/>
          </a:xfrm>
        </p:spPr>
        <p:txBody>
          <a:bodyPr/>
          <a:lstStyle/>
          <a:p>
            <a:r>
              <a:rPr lang="en-US" altLang="en-US" dirty="0"/>
              <a:t>Sales Commissions</a:t>
            </a:r>
          </a:p>
        </p:txBody>
      </p:sp>
      <p:sp>
        <p:nvSpPr>
          <p:cNvPr id="368643" name="Rectangle 3"/>
          <p:cNvSpPr>
            <a:spLocks noGrp="1" noChangeArrowheads="1"/>
          </p:cNvSpPr>
          <p:nvPr>
            <p:ph idx="1"/>
          </p:nvPr>
        </p:nvSpPr>
        <p:spPr/>
        <p:txBody>
          <a:bodyPr>
            <a:normAutofit fontScale="92500" lnSpcReduction="10000"/>
          </a:bodyPr>
          <a:lstStyle/>
          <a:p>
            <a:r>
              <a:rPr lang="en-US" altLang="en-US" sz="3600" dirty="0"/>
              <a:t> Commission paid will affect the gain/loss</a:t>
            </a:r>
          </a:p>
          <a:p>
            <a:pPr lvl="1"/>
            <a:r>
              <a:rPr lang="en-US" altLang="en-US" sz="3200" dirty="0"/>
              <a:t> If 1099-B reports sale as net </a:t>
            </a:r>
          </a:p>
          <a:p>
            <a:pPr lvl="2"/>
            <a:r>
              <a:rPr lang="en-US" altLang="en-US" sz="2800" dirty="0"/>
              <a:t> No adjustment to gain/loss is needed</a:t>
            </a:r>
          </a:p>
          <a:p>
            <a:pPr lvl="1"/>
            <a:r>
              <a:rPr lang="en-US" altLang="en-US" sz="3200" dirty="0"/>
              <a:t> If 1099-B reports sale as gross</a:t>
            </a:r>
          </a:p>
          <a:p>
            <a:pPr lvl="2"/>
            <a:r>
              <a:rPr lang="en-US" altLang="en-US" sz="2800" dirty="0"/>
              <a:t> Adjustment to reduce gain/add to loss is needed to reflect commission paid</a:t>
            </a:r>
          </a:p>
          <a:p>
            <a:pPr lvl="2"/>
            <a:r>
              <a:rPr lang="en-US" altLang="en-US" sz="2800" dirty="0"/>
              <a:t> Use adjustment explanation “</a:t>
            </a:r>
            <a:r>
              <a:rPr lang="en-US" sz="2800" dirty="0"/>
              <a:t>Form 1099-B with Basis in Box 3 is Incorrect &amp; Correct Basis is Lower or Higher</a:t>
            </a:r>
            <a:r>
              <a:rPr lang="en-US" altLang="en-US" sz="2800" dirty="0"/>
              <a:t>“ from TaxSlayer drop-down menu and enter adjustment as a negative number to reduce profit/add to loss</a:t>
            </a:r>
          </a:p>
          <a:p>
            <a:pPr lvl="2">
              <a:buNone/>
            </a:pPr>
            <a:endParaRPr lang="en-US" alt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10</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31081363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p:txBody>
          <a:bodyPr>
            <a:normAutofit/>
          </a:bodyPr>
          <a:lstStyle/>
          <a:p>
            <a:r>
              <a:rPr lang="en-US" altLang="en-US" dirty="0"/>
              <a:t>1099-B Proceeds from Broker and Barter Exchange Transactions</a:t>
            </a:r>
          </a:p>
        </p:txBody>
      </p:sp>
      <p:pic>
        <p:nvPicPr>
          <p:cNvPr id="370690" name="Picture 1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9804" t="43025" r="30392" b="13380"/>
          <a:stretch>
            <a:fillRect/>
          </a:stretch>
        </p:blipFill>
        <p:spPr>
          <a:xfrm>
            <a:off x="609600" y="1600200"/>
            <a:ext cx="7924800" cy="4267200"/>
          </a:xfrm>
          <a:noFill/>
        </p:spPr>
      </p:pic>
      <p:sp>
        <p:nvSpPr>
          <p:cNvPr id="159750" name="TextBox 14"/>
          <p:cNvSpPr txBox="1">
            <a:spLocks noChangeArrowheads="1"/>
          </p:cNvSpPr>
          <p:nvPr/>
        </p:nvSpPr>
        <p:spPr bwMode="auto">
          <a:xfrm>
            <a:off x="1828800" y="2514600"/>
            <a:ext cx="1711325" cy="369888"/>
          </a:xfrm>
          <a:prstGeom prst="rect">
            <a:avLst/>
          </a:prstGeom>
          <a:solidFill>
            <a:schemeClr val="accent5">
              <a:lumMod val="75000"/>
            </a:schemeClr>
          </a:solidFill>
          <a:ln w="9525">
            <a:solidFill>
              <a:schemeClr val="tx1"/>
            </a:solidFill>
            <a:miter lim="800000"/>
            <a:headEnd/>
            <a:tailEnd/>
          </a:ln>
        </p:spPr>
        <p:txBody>
          <a:bodyPr wrap="none">
            <a:spAutoFit/>
          </a:bodyPr>
          <a:lstStyle/>
          <a:p>
            <a:pPr eaLnBrk="1" hangingPunct="1">
              <a:defRPr/>
            </a:pPr>
            <a:r>
              <a:rPr lang="en-US" b="1" dirty="0">
                <a:latin typeface="Arial" charset="0"/>
              </a:rPr>
              <a:t>Date acquired</a:t>
            </a:r>
          </a:p>
        </p:txBody>
      </p:sp>
      <p:sp>
        <p:nvSpPr>
          <p:cNvPr id="16" name="TextBox 15"/>
          <p:cNvSpPr txBox="1"/>
          <p:nvPr/>
        </p:nvSpPr>
        <p:spPr>
          <a:xfrm>
            <a:off x="2743200" y="3733800"/>
            <a:ext cx="69691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cs typeface="Arial" charset="0"/>
              </a:rPr>
              <a:t>Cost</a:t>
            </a:r>
          </a:p>
        </p:txBody>
      </p:sp>
      <p:sp>
        <p:nvSpPr>
          <p:cNvPr id="17" name="TextBox 16"/>
          <p:cNvSpPr txBox="1"/>
          <p:nvPr/>
        </p:nvSpPr>
        <p:spPr>
          <a:xfrm>
            <a:off x="6583363" y="4103688"/>
            <a:ext cx="2030681" cy="1477328"/>
          </a:xfrm>
          <a:prstGeom prst="rect">
            <a:avLst/>
          </a:prstGeom>
          <a:solidFill>
            <a:schemeClr val="accent5">
              <a:lumMod val="75000"/>
            </a:schemeClr>
          </a:solidFill>
          <a:ln>
            <a:solidFill>
              <a:schemeClr val="tx1"/>
            </a:solidFill>
          </a:ln>
        </p:spPr>
        <p:txBody>
          <a:bodyPr wrap="square">
            <a:spAutoFit/>
          </a:bodyPr>
          <a:lstStyle/>
          <a:p>
            <a:pPr eaLnBrk="1" hangingPunct="1">
              <a:defRPr/>
            </a:pPr>
            <a:r>
              <a:rPr lang="en-US" b="1" dirty="0">
                <a:latin typeface="Arial" charset="0"/>
                <a:cs typeface="Arial" charset="0"/>
              </a:rPr>
              <a:t>Box checked for non-covered </a:t>
            </a:r>
          </a:p>
          <a:p>
            <a:pPr eaLnBrk="1" hangingPunct="1">
              <a:defRPr/>
            </a:pPr>
            <a:r>
              <a:rPr lang="en-US" b="1" dirty="0">
                <a:latin typeface="Arial" charset="0"/>
                <a:cs typeface="Arial" charset="0"/>
              </a:rPr>
              <a:t>securities; then boxes 1b, 3, 5, 8 may be blank</a:t>
            </a:r>
          </a:p>
        </p:txBody>
      </p:sp>
      <p:sp>
        <p:nvSpPr>
          <p:cNvPr id="12" name="TextBox 11"/>
          <p:cNvSpPr txBox="1"/>
          <p:nvPr/>
        </p:nvSpPr>
        <p:spPr>
          <a:xfrm>
            <a:off x="3657600" y="5029200"/>
            <a:ext cx="1249363" cy="369888"/>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S/T or L/T</a:t>
            </a:r>
          </a:p>
        </p:txBody>
      </p:sp>
      <p:cxnSp>
        <p:nvCxnSpPr>
          <p:cNvPr id="370698" name="Straight Arrow Connector 2"/>
          <p:cNvCxnSpPr>
            <a:cxnSpLocks noChangeShapeType="1"/>
          </p:cNvCxnSpPr>
          <p:nvPr/>
        </p:nvCxnSpPr>
        <p:spPr bwMode="auto">
          <a:xfrm>
            <a:off x="3844925" y="3919538"/>
            <a:ext cx="346075"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370703" name="TextBox 19"/>
          <p:cNvSpPr txBox="1">
            <a:spLocks noChangeArrowheads="1"/>
          </p:cNvSpPr>
          <p:nvPr/>
        </p:nvSpPr>
        <p:spPr bwMode="auto">
          <a:xfrm>
            <a:off x="5334000" y="2220913"/>
            <a:ext cx="762000"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2016</a:t>
            </a:r>
          </a:p>
        </p:txBody>
      </p:sp>
      <p:sp>
        <p:nvSpPr>
          <p:cNvPr id="20" name="TextBox 19"/>
          <p:cNvSpPr txBox="1"/>
          <p:nvPr/>
        </p:nvSpPr>
        <p:spPr>
          <a:xfrm>
            <a:off x="2133600" y="1981200"/>
            <a:ext cx="1219200" cy="381000"/>
          </a:xfrm>
          <a:prstGeom prst="rect">
            <a:avLst/>
          </a:prstGeom>
          <a:solidFill>
            <a:schemeClr val="accent5">
              <a:lumMod val="75000"/>
            </a:schemeClr>
          </a:solidFill>
          <a:ln>
            <a:solidFill>
              <a:srgbClr val="001132"/>
            </a:solidFill>
          </a:ln>
        </p:spPr>
        <p:txBody>
          <a:bodyPr wrap="square" rtlCol="0">
            <a:spAutoFit/>
          </a:bodyPr>
          <a:lstStyle/>
          <a:p>
            <a:r>
              <a:rPr lang="en-US" b="1" dirty="0"/>
              <a:t>Date sold </a:t>
            </a:r>
          </a:p>
        </p:txBody>
      </p:sp>
      <p:cxnSp>
        <p:nvCxnSpPr>
          <p:cNvPr id="21" name="Straight Arrow Connector 20"/>
          <p:cNvCxnSpPr>
            <a:stCxn id="20" idx="3"/>
          </p:cNvCxnSpPr>
          <p:nvPr/>
        </p:nvCxnSpPr>
        <p:spPr bwMode="auto">
          <a:xfrm flipV="1">
            <a:off x="3352800" y="2133600"/>
            <a:ext cx="1143000" cy="38100"/>
          </a:xfrm>
          <a:prstGeom prst="straightConnector1">
            <a:avLst/>
          </a:prstGeom>
          <a:noFill/>
          <a:ln w="38100" cap="flat" cmpd="sng" algn="ctr">
            <a:solidFill>
              <a:srgbClr val="FF0000"/>
            </a:solidFill>
            <a:prstDash val="solid"/>
            <a:round/>
            <a:headEnd type="none" w="med" len="med"/>
            <a:tailEnd type="triangle"/>
          </a:ln>
          <a:effectLst/>
        </p:spPr>
      </p:cxnSp>
      <p:cxnSp>
        <p:nvCxnSpPr>
          <p:cNvPr id="26" name="Straight Arrow Connector 25"/>
          <p:cNvCxnSpPr>
            <a:stCxn id="159750" idx="3"/>
          </p:cNvCxnSpPr>
          <p:nvPr/>
        </p:nvCxnSpPr>
        <p:spPr bwMode="auto">
          <a:xfrm>
            <a:off x="3540125" y="2699544"/>
            <a:ext cx="803275"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stCxn id="16" idx="3"/>
          </p:cNvCxnSpPr>
          <p:nvPr/>
        </p:nvCxnSpPr>
        <p:spPr bwMode="auto">
          <a:xfrm flipV="1">
            <a:off x="3440113" y="3886200"/>
            <a:ext cx="1055687" cy="32544"/>
          </a:xfrm>
          <a:prstGeom prst="straightConnector1">
            <a:avLst/>
          </a:prstGeom>
          <a:noFill/>
          <a:ln w="38100" cap="flat" cmpd="sng" algn="ctr">
            <a:solidFill>
              <a:srgbClr val="FF0000"/>
            </a:solidFill>
            <a:prstDash val="solid"/>
            <a:round/>
            <a:headEnd type="none" w="med" len="med"/>
            <a:tailEnd type="triangle"/>
          </a:ln>
          <a:effectLst/>
        </p:spPr>
      </p:cxnSp>
      <p:cxnSp>
        <p:nvCxnSpPr>
          <p:cNvPr id="34" name="Straight Arrow Connector 33"/>
          <p:cNvCxnSpPr>
            <a:stCxn id="12" idx="3"/>
          </p:cNvCxnSpPr>
          <p:nvPr/>
        </p:nvCxnSpPr>
        <p:spPr bwMode="auto">
          <a:xfrm>
            <a:off x="4906963" y="5214144"/>
            <a:ext cx="427037" cy="43656"/>
          </a:xfrm>
          <a:prstGeom prst="straightConnector1">
            <a:avLst/>
          </a:prstGeom>
          <a:noFill/>
          <a:ln w="38100" cap="flat" cmpd="sng" algn="ctr">
            <a:solidFill>
              <a:srgbClr val="FF0000"/>
            </a:solidFill>
            <a:prstDash val="solid"/>
            <a:round/>
            <a:headEnd type="none" w="med" len="med"/>
            <a:tailEnd type="triangle"/>
          </a:ln>
          <a:effectLst/>
        </p:spPr>
      </p:cxnSp>
      <p:cxnSp>
        <p:nvCxnSpPr>
          <p:cNvPr id="37" name="Straight Arrow Connector 36"/>
          <p:cNvCxnSpPr>
            <a:stCxn id="17" idx="1"/>
          </p:cNvCxnSpPr>
          <p:nvPr/>
        </p:nvCxnSpPr>
        <p:spPr bwMode="auto">
          <a:xfrm flipH="1" flipV="1">
            <a:off x="6115050" y="4767943"/>
            <a:ext cx="468313" cy="7440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spTree>
    <p:extLst>
      <p:ext uri="{BB962C8B-B14F-4D97-AF65-F5344CB8AC3E}">
        <p14:creationId xmlns:p14="http://schemas.microsoft.com/office/powerpoint/2010/main" val="5640561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normAutofit/>
          </a:bodyPr>
          <a:lstStyle/>
          <a:p>
            <a:r>
              <a:rPr lang="en-US" altLang="en-US" dirty="0"/>
              <a:t>Holding Period -</a:t>
            </a:r>
            <a:br>
              <a:rPr lang="en-US" altLang="en-US" dirty="0"/>
            </a:br>
            <a:r>
              <a:rPr lang="en-US" altLang="en-US" dirty="0"/>
              <a:t>Short Term (ST) vs. Long Term (LT)</a:t>
            </a:r>
          </a:p>
        </p:txBody>
      </p:sp>
      <p:sp>
        <p:nvSpPr>
          <p:cNvPr id="374787" name="Rectangle 3"/>
          <p:cNvSpPr>
            <a:spLocks noGrp="1" noChangeArrowheads="1"/>
          </p:cNvSpPr>
          <p:nvPr>
            <p:ph idx="1"/>
          </p:nvPr>
        </p:nvSpPr>
        <p:spPr>
          <a:xfrm>
            <a:off x="609600" y="1524000"/>
            <a:ext cx="8077200" cy="4724400"/>
          </a:xfrm>
        </p:spPr>
        <p:txBody>
          <a:bodyPr/>
          <a:lstStyle/>
          <a:p>
            <a:r>
              <a:rPr lang="en-US" altLang="en-US" sz="3600" dirty="0"/>
              <a:t> Stock held one year or less is </a:t>
            </a:r>
            <a:r>
              <a:rPr lang="en-US" altLang="en-US" sz="3600" u="sng" dirty="0"/>
              <a:t>short term </a:t>
            </a:r>
          </a:p>
          <a:p>
            <a:pPr lvl="1"/>
            <a:r>
              <a:rPr lang="en-US" altLang="en-US" sz="3200" dirty="0"/>
              <a:t> Begin counting the day </a:t>
            </a:r>
            <a:r>
              <a:rPr lang="en-US" altLang="en-US" sz="3200" b="1" u="sng" dirty="0"/>
              <a:t>after</a:t>
            </a:r>
            <a:r>
              <a:rPr lang="en-US" altLang="en-US" sz="3200" dirty="0"/>
              <a:t> the trade date and include the day of sale</a:t>
            </a:r>
          </a:p>
          <a:p>
            <a:pPr lvl="1"/>
            <a:r>
              <a:rPr lang="en-US" altLang="en-US" sz="3200" dirty="0"/>
              <a:t> Taxed at regular tax rates</a:t>
            </a:r>
          </a:p>
          <a:p>
            <a:pPr>
              <a:lnSpc>
                <a:spcPct val="90000"/>
              </a:lnSpc>
            </a:pPr>
            <a:r>
              <a:rPr lang="en-US" altLang="en-US" dirty="0"/>
              <a:t> </a:t>
            </a:r>
            <a:r>
              <a:rPr lang="en-US" altLang="en-US" sz="3600" dirty="0"/>
              <a:t>Stock held more than one year is </a:t>
            </a:r>
            <a:r>
              <a:rPr lang="en-US" altLang="en-US" sz="3600" u="sng" dirty="0"/>
              <a:t>long term</a:t>
            </a:r>
            <a:r>
              <a:rPr lang="en-US" altLang="en-US" sz="3600" dirty="0"/>
              <a:t>  </a:t>
            </a:r>
          </a:p>
          <a:p>
            <a:pPr lvl="1">
              <a:lnSpc>
                <a:spcPct val="90000"/>
              </a:lnSpc>
            </a:pPr>
            <a:r>
              <a:rPr lang="en-US" altLang="en-US" sz="3200" dirty="0"/>
              <a:t> Taxed at capital gains rates</a:t>
            </a:r>
          </a:p>
          <a:p>
            <a:pPr lvl="2">
              <a:lnSpc>
                <a:spcPct val="90000"/>
              </a:lnSpc>
              <a:buFont typeface="Wingdings" panose="05000000000000000000" pitchFamily="2" charset="2"/>
              <a:buNone/>
            </a:pPr>
            <a:endParaRPr lang="en-US" altLang="en-US" sz="2600" dirty="0"/>
          </a:p>
          <a:p>
            <a:pPr>
              <a:lnSpc>
                <a:spcPct val="90000"/>
              </a:lnSpc>
              <a:buFont typeface="Wingdings" panose="05000000000000000000" pitchFamily="2" charset="2"/>
              <a:buNone/>
            </a:pPr>
            <a:endParaRPr lang="en-US" altLang="en-US" sz="2800"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12</a:t>
            </a:fld>
            <a:endParaRPr lang="en-US" dirty="0"/>
          </a:p>
        </p:txBody>
      </p:sp>
    </p:spTree>
    <p:extLst>
      <p:ext uri="{BB962C8B-B14F-4D97-AF65-F5344CB8AC3E}">
        <p14:creationId xmlns:p14="http://schemas.microsoft.com/office/powerpoint/2010/main" val="19081496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oAutofit/>
          </a:bodyPr>
          <a:lstStyle/>
          <a:p>
            <a:r>
              <a:rPr lang="en-US" altLang="en-US" sz="3400" dirty="0"/>
              <a:t>Holding Period - May Need to Determine Long Term vs. Short Term in Special Cases</a:t>
            </a:r>
          </a:p>
        </p:txBody>
      </p:sp>
      <p:sp>
        <p:nvSpPr>
          <p:cNvPr id="1412099" name="Rectangle 3"/>
          <p:cNvSpPr>
            <a:spLocks noGrp="1" noChangeArrowheads="1"/>
          </p:cNvSpPr>
          <p:nvPr>
            <p:ph idx="1"/>
          </p:nvPr>
        </p:nvSpPr>
        <p:spPr/>
        <p:txBody>
          <a:bodyPr/>
          <a:lstStyle/>
          <a:p>
            <a:pPr marL="0" indent="0">
              <a:lnSpc>
                <a:spcPct val="90000"/>
              </a:lnSpc>
              <a:buFont typeface="Wingdings" panose="05000000000000000000" pitchFamily="2" charset="2"/>
              <a:buNone/>
              <a:defRPr/>
            </a:pPr>
            <a:r>
              <a:rPr lang="en-US" sz="3600" b="1" dirty="0"/>
              <a:t>Stock Dividends &amp; DRIP</a:t>
            </a:r>
          </a:p>
          <a:p>
            <a:pPr>
              <a:lnSpc>
                <a:spcPct val="90000"/>
              </a:lnSpc>
              <a:defRPr/>
            </a:pPr>
            <a:r>
              <a:rPr lang="en-US" sz="3000" dirty="0"/>
              <a:t> Shares acquired in tax-free stock dividend or stock split have same holding period as original shares</a:t>
            </a:r>
          </a:p>
          <a:p>
            <a:pPr>
              <a:lnSpc>
                <a:spcPct val="90000"/>
              </a:lnSpc>
              <a:defRPr/>
            </a:pPr>
            <a:r>
              <a:rPr lang="en-US" sz="3000" dirty="0"/>
              <a:t> Holding period for taxable stock dividends &amp; Dividend Reinvestments (DRIP) are based on the date of declaration</a:t>
            </a:r>
          </a:p>
          <a:p>
            <a:pPr lvl="1">
              <a:lnSpc>
                <a:spcPct val="90000"/>
              </a:lnSpc>
              <a:defRPr/>
            </a:pPr>
            <a:r>
              <a:rPr lang="en-US" sz="2600" dirty="0"/>
              <a:t> They do not revert to the holding period of the original stock</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13</a:t>
            </a:fld>
            <a:endParaRPr lang="en-US" dirty="0"/>
          </a:p>
        </p:txBody>
      </p:sp>
    </p:spTree>
    <p:extLst>
      <p:ext uri="{BB962C8B-B14F-4D97-AF65-F5344CB8AC3E}">
        <p14:creationId xmlns:p14="http://schemas.microsoft.com/office/powerpoint/2010/main" val="33414965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09600" y="304800"/>
            <a:ext cx="8229600" cy="1143000"/>
          </a:xfrm>
        </p:spPr>
        <p:txBody>
          <a:bodyPr>
            <a:normAutofit/>
          </a:bodyPr>
          <a:lstStyle/>
          <a:p>
            <a:r>
              <a:rPr lang="en-US" altLang="en-US" sz="3300" dirty="0"/>
              <a:t>Holding Period - May Need to Determine Long Term vs. Short Term in Special Cases</a:t>
            </a:r>
          </a:p>
        </p:txBody>
      </p:sp>
      <p:sp>
        <p:nvSpPr>
          <p:cNvPr id="378883" name="Rectangle 3"/>
          <p:cNvSpPr>
            <a:spLocks noGrp="1" noChangeArrowheads="1"/>
          </p:cNvSpPr>
          <p:nvPr>
            <p:ph idx="1"/>
          </p:nvPr>
        </p:nvSpPr>
        <p:spPr/>
        <p:txBody>
          <a:bodyPr>
            <a:normAutofit/>
          </a:bodyPr>
          <a:lstStyle/>
          <a:p>
            <a:r>
              <a:rPr lang="en-US" altLang="en-US" dirty="0"/>
              <a:t> If sale of all shares bought on various dates, at different prices (multiple blocks), select “Alternate Option” for Date Acquired </a:t>
            </a:r>
          </a:p>
          <a:p>
            <a:pPr lvl="1"/>
            <a:r>
              <a:rPr lang="en-US" altLang="en-US" dirty="0"/>
              <a:t> Choose either “Various-short term” or “Various-long term” from drop-down menu</a:t>
            </a:r>
          </a:p>
          <a:p>
            <a:pPr lvl="1"/>
            <a:r>
              <a:rPr lang="en-US" altLang="en-US" b="1" dirty="0"/>
              <a:t> </a:t>
            </a:r>
            <a:r>
              <a:rPr lang="en-US" altLang="en-US" dirty="0"/>
              <a:t>Record sale as two separate transactions if some shares are short term and some are long term</a:t>
            </a:r>
          </a:p>
          <a:p>
            <a:r>
              <a:rPr lang="en-US" altLang="en-US" b="1" dirty="0"/>
              <a:t> </a:t>
            </a:r>
            <a:r>
              <a:rPr lang="en-US" altLang="en-US" dirty="0"/>
              <a:t>Inherited shares are considered long term</a:t>
            </a:r>
          </a:p>
          <a:p>
            <a:pPr lvl="1"/>
            <a:r>
              <a:rPr lang="en-US" altLang="en-US" dirty="0"/>
              <a:t> Choose “Inherited-long term” from drop-down menu (does not apply to shares inherited in 2010)</a:t>
            </a:r>
          </a:p>
          <a:p>
            <a:endParaRPr lang="en-US" altLang="en-US" b="1" dirty="0"/>
          </a:p>
        </p:txBody>
      </p:sp>
      <p:sp>
        <p:nvSpPr>
          <p:cNvPr id="5" name="TextBox 4"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14</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8043085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ltLang="en-US" dirty="0"/>
              <a:t>Tax Liability Net Gain</a:t>
            </a:r>
          </a:p>
        </p:txBody>
      </p:sp>
      <p:sp>
        <p:nvSpPr>
          <p:cNvPr id="380931" name="Rectangle 3"/>
          <p:cNvSpPr>
            <a:spLocks noGrp="1" noChangeArrowheads="1"/>
          </p:cNvSpPr>
          <p:nvPr>
            <p:ph idx="1"/>
          </p:nvPr>
        </p:nvSpPr>
        <p:spPr/>
        <p:txBody>
          <a:bodyPr/>
          <a:lstStyle/>
          <a:p>
            <a:r>
              <a:rPr lang="en-US" altLang="en-US" dirty="0"/>
              <a:t> If there is both net long-term &amp; net short-term gain:</a:t>
            </a:r>
          </a:p>
          <a:p>
            <a:pPr lvl="1"/>
            <a:r>
              <a:rPr lang="en-US" altLang="en-US" dirty="0"/>
              <a:t> Net long-term gain will be taxed at the lower capital gain rate</a:t>
            </a:r>
          </a:p>
          <a:p>
            <a:pPr lvl="1"/>
            <a:r>
              <a:rPr lang="en-US" altLang="en-US" dirty="0"/>
              <a:t> Net short-term gain will be taxed at the higher ordinary income tax rate</a:t>
            </a:r>
          </a:p>
          <a:p>
            <a:r>
              <a:rPr lang="en-US" altLang="en-US" dirty="0"/>
              <a:t> If net long-term gain exceeds net short-term loss, the net gain is taxed at capital gain rates (TaxSlayer calculates)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1878014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09600" y="76200"/>
            <a:ext cx="8267700" cy="1524000"/>
          </a:xfrm>
        </p:spPr>
        <p:txBody>
          <a:bodyPr/>
          <a:lstStyle/>
          <a:p>
            <a:r>
              <a:rPr lang="en-US" altLang="en-US" dirty="0"/>
              <a:t>Capital Gains Tax Rates</a:t>
            </a:r>
            <a:endParaRPr lang="en-US" altLang="en-US" sz="3800" dirty="0"/>
          </a:p>
        </p:txBody>
      </p:sp>
      <p:sp>
        <p:nvSpPr>
          <p:cNvPr id="382981" name="Rectangle 3"/>
          <p:cNvSpPr txBox="1">
            <a:spLocks noChangeArrowheads="1"/>
          </p:cNvSpPr>
          <p:nvPr/>
        </p:nvSpPr>
        <p:spPr bwMode="auto">
          <a:xfrm>
            <a:off x="6096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dirty="0">
                <a:cs typeface="Arial" panose="020B0604020202020204" pitchFamily="34" charset="0"/>
              </a:rPr>
              <a:t> Short-term capital gains taxed at ordinary income tax rate for tax bracket</a:t>
            </a:r>
          </a:p>
          <a:p>
            <a:r>
              <a:rPr lang="en-US" altLang="en-US" dirty="0">
                <a:cs typeface="Arial" panose="020B0604020202020204" pitchFamily="34" charset="0"/>
              </a:rPr>
              <a:t> Long-Term Capital Gains rates:</a:t>
            </a:r>
          </a:p>
          <a:p>
            <a:pPr>
              <a:buNone/>
            </a:pPr>
            <a:r>
              <a:rPr lang="en-US" altLang="en-US" dirty="0">
                <a:cs typeface="Arial" panose="020B0604020202020204" pitchFamily="34" charset="0"/>
              </a:rPr>
              <a:t>     </a:t>
            </a:r>
            <a:r>
              <a:rPr lang="en-US" altLang="en-US" u="sng" dirty="0">
                <a:cs typeface="Arial" panose="020B0604020202020204" pitchFamily="34" charset="0"/>
              </a:rPr>
              <a:t>Tax Bracket</a:t>
            </a:r>
            <a:r>
              <a:rPr lang="en-US" altLang="en-US" dirty="0">
                <a:cs typeface="Arial" panose="020B0604020202020204" pitchFamily="34" charset="0"/>
              </a:rPr>
              <a:t>                  </a:t>
            </a:r>
            <a:r>
              <a:rPr lang="en-US" altLang="en-US" u="sng" dirty="0">
                <a:cs typeface="Arial" panose="020B0604020202020204" pitchFamily="34" charset="0"/>
              </a:rPr>
              <a:t>Capital Gains Tax Rate</a:t>
            </a:r>
          </a:p>
          <a:p>
            <a:pPr>
              <a:buNone/>
            </a:pPr>
            <a:r>
              <a:rPr lang="en-US" altLang="en-US" dirty="0">
                <a:cs typeface="Arial" panose="020B0604020202020204" pitchFamily="34" charset="0"/>
              </a:rPr>
              <a:t>     10% or 15%                                 0%</a:t>
            </a:r>
          </a:p>
          <a:p>
            <a:pPr>
              <a:buNone/>
            </a:pPr>
            <a:r>
              <a:rPr lang="en-US" altLang="en-US" dirty="0">
                <a:cs typeface="Arial" panose="020B0604020202020204" pitchFamily="34" charset="0"/>
              </a:rPr>
              <a:t>      25% - 35%                                 15%</a:t>
            </a:r>
          </a:p>
          <a:p>
            <a:pPr>
              <a:buNone/>
            </a:pPr>
            <a:r>
              <a:rPr lang="en-US" altLang="en-US" dirty="0">
                <a:cs typeface="Arial" panose="020B0604020202020204" pitchFamily="34" charset="0"/>
              </a:rPr>
              <a:t>           39.6%                                   20%    </a:t>
            </a:r>
          </a:p>
          <a:p>
            <a:pPr>
              <a:buNone/>
            </a:pPr>
            <a:r>
              <a:rPr lang="en-US" altLang="en-US" dirty="0">
                <a:cs typeface="Arial" panose="020B0604020202020204" pitchFamily="34" charset="0"/>
              </a:rPr>
              <a:t>                 </a:t>
            </a:r>
          </a:p>
          <a:p>
            <a:endParaRPr lang="en-US" altLang="en-US" dirty="0">
              <a:cs typeface="Arial" panose="020B0604020202020204" pitchFamily="34" charset="0"/>
            </a:endParaRPr>
          </a:p>
          <a:p>
            <a:endParaRPr lang="en-US" altLang="en-US" dirty="0">
              <a:cs typeface="Arial" panose="020B0604020202020204" pitchFamily="34" charset="0"/>
            </a:endParaRPr>
          </a:p>
          <a:p>
            <a:pPr marL="0" indent="0">
              <a:buNone/>
            </a:pPr>
            <a:endParaRPr lang="en-US" altLang="en-US" dirty="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16</a:t>
            </a:fld>
            <a:endParaRPr lang="en-US" dirty="0"/>
          </a:p>
        </p:txBody>
      </p:sp>
    </p:spTree>
    <p:extLst>
      <p:ext uri="{BB962C8B-B14F-4D97-AF65-F5344CB8AC3E}">
        <p14:creationId xmlns:p14="http://schemas.microsoft.com/office/powerpoint/2010/main" val="33734435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ltLang="en-US" dirty="0"/>
              <a:t>Tax Liability Net Loss</a:t>
            </a:r>
          </a:p>
        </p:txBody>
      </p:sp>
      <p:sp>
        <p:nvSpPr>
          <p:cNvPr id="385027" name="Rectangle 3"/>
          <p:cNvSpPr>
            <a:spLocks noGrp="1" noChangeArrowheads="1"/>
          </p:cNvSpPr>
          <p:nvPr>
            <p:ph idx="1"/>
          </p:nvPr>
        </p:nvSpPr>
        <p:spPr/>
        <p:txBody>
          <a:bodyPr>
            <a:normAutofit/>
          </a:bodyPr>
          <a:lstStyle/>
          <a:p>
            <a:r>
              <a:rPr lang="en-US" altLang="en-US" dirty="0"/>
              <a:t> Net loss can offset all gains, plus</a:t>
            </a:r>
          </a:p>
          <a:p>
            <a:pPr lvl="1"/>
            <a:r>
              <a:rPr lang="en-US" altLang="en-US" dirty="0"/>
              <a:t> Up to $3,000 can be used to reduce other taxable income in the current tax year ($1,500 if MFS)</a:t>
            </a:r>
          </a:p>
          <a:p>
            <a:r>
              <a:rPr lang="en-US" altLang="en-US" dirty="0"/>
              <a:t> The loss amount in excess of $3,000 (or $1,500 if MFS) is carried forward to the next tax year</a:t>
            </a:r>
          </a:p>
          <a:p>
            <a:r>
              <a:rPr lang="en-US" altLang="en-US" dirty="0"/>
              <a:t> NJ only allows taxpayer to use capital losses to offset capital gains in the same year.  No net capital loss is permitted</a:t>
            </a:r>
          </a:p>
          <a:p>
            <a:pPr>
              <a:buNone/>
            </a:pPr>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17</a:t>
            </a:fld>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016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ltLang="en-US" dirty="0"/>
              <a:t>Capital Loss Carryover</a:t>
            </a:r>
          </a:p>
        </p:txBody>
      </p:sp>
      <p:sp>
        <p:nvSpPr>
          <p:cNvPr id="387075" name="Rectangle 3"/>
          <p:cNvSpPr>
            <a:spLocks noGrp="1" noChangeArrowheads="1"/>
          </p:cNvSpPr>
          <p:nvPr>
            <p:ph idx="1"/>
          </p:nvPr>
        </p:nvSpPr>
        <p:spPr/>
        <p:txBody>
          <a:bodyPr>
            <a:normAutofit/>
          </a:bodyPr>
          <a:lstStyle/>
          <a:p>
            <a:r>
              <a:rPr lang="en-US" altLang="en-US" dirty="0"/>
              <a:t> Check prior year Schedule D or related worksheet to determine carryover loss</a:t>
            </a:r>
          </a:p>
          <a:p>
            <a:pPr lvl="1"/>
            <a:r>
              <a:rPr lang="en-US" altLang="en-US" dirty="0"/>
              <a:t> Carryover losses keep their short-term or long-term classification</a:t>
            </a:r>
          </a:p>
          <a:p>
            <a:r>
              <a:rPr lang="en-US" altLang="en-US" dirty="0"/>
              <a:t> Carryover losses are combined with the gains and losses that actually occur in the current year</a:t>
            </a:r>
          </a:p>
          <a:p>
            <a:r>
              <a:rPr lang="en-US" altLang="en-US" dirty="0"/>
              <a:t> Up to $3,000 ($1,500 if MFS) loss offsets other income on current year return.  Rest of loss is carried forward to next year </a:t>
            </a:r>
          </a:p>
          <a:p>
            <a:r>
              <a:rPr lang="en-US" altLang="en-US" dirty="0"/>
              <a:t> No limit to how many times a loss can be carried forward</a:t>
            </a:r>
          </a:p>
          <a:p>
            <a:r>
              <a:rPr lang="en-US" altLang="en-US" dirty="0"/>
              <a:t> No capital loss carryover allowed in NJ</a:t>
            </a:r>
          </a:p>
          <a:p>
            <a:pPr>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18</a:t>
            </a:fld>
            <a:endParaRPr lang="en-US" dirty="0"/>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653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09599" y="1632857"/>
            <a:ext cx="7652657" cy="4187508"/>
          </a:xfrm>
          <a:prstGeom prst="rect">
            <a:avLst/>
          </a:prstGeom>
        </p:spPr>
      </p:pic>
      <p:sp>
        <p:nvSpPr>
          <p:cNvPr id="2" name="Title 1"/>
          <p:cNvSpPr>
            <a:spLocks noGrp="1"/>
          </p:cNvSpPr>
          <p:nvPr>
            <p:ph type="title"/>
          </p:nvPr>
        </p:nvSpPr>
        <p:spPr>
          <a:xfrm>
            <a:off x="609599" y="277813"/>
            <a:ext cx="8261445" cy="1143000"/>
          </a:xfrm>
        </p:spPr>
        <p:txBody>
          <a:bodyPr>
            <a:noAutofit/>
          </a:bodyPr>
          <a:lstStyle/>
          <a:p>
            <a:r>
              <a:rPr lang="en-US" altLang="en-US" sz="2800" dirty="0"/>
              <a:t>TS - Capital Loss Carryover From Last Year  to This Year</a:t>
            </a:r>
            <a:br>
              <a:rPr lang="en-US" altLang="en-US" sz="2800" dirty="0"/>
            </a:br>
            <a:r>
              <a:rPr lang="en-US" altLang="en-US" sz="2200" dirty="0">
                <a:solidFill>
                  <a:srgbClr val="0070C0"/>
                </a:solidFill>
              </a:rPr>
              <a:t>Federal  Section \ Income \ Enter Myself \ </a:t>
            </a:r>
            <a:r>
              <a:rPr lang="en-US" sz="2200" dirty="0">
                <a:solidFill>
                  <a:srgbClr val="0070C0"/>
                </a:solidFill>
              </a:rPr>
              <a:t>Capital Gain and Losses (Schedule D) \ Other Capital Gains Data</a:t>
            </a:r>
          </a:p>
        </p:txBody>
      </p:sp>
      <p:sp>
        <p:nvSpPr>
          <p:cNvPr id="6" name="TextBox 5"/>
          <p:cNvSpPr txBox="1"/>
          <p:nvPr/>
        </p:nvSpPr>
        <p:spPr>
          <a:xfrm>
            <a:off x="1899313" y="5352382"/>
            <a:ext cx="6787487" cy="369332"/>
          </a:xfrm>
          <a:prstGeom prst="rect">
            <a:avLst/>
          </a:prstGeom>
          <a:solidFill>
            <a:schemeClr val="accent5">
              <a:lumMod val="75000"/>
            </a:schemeClr>
          </a:solidFill>
          <a:ln>
            <a:solidFill>
              <a:schemeClr val="tx1"/>
            </a:solidFill>
          </a:ln>
        </p:spPr>
        <p:txBody>
          <a:bodyPr wrap="square" rtlCol="0">
            <a:spAutoFit/>
          </a:bodyPr>
          <a:lstStyle/>
          <a:p>
            <a:r>
              <a:rPr lang="en-US" b="1" dirty="0"/>
              <a:t>Enter long-term carryover loss from last tax year to this year</a:t>
            </a:r>
          </a:p>
        </p:txBody>
      </p:sp>
      <p:cxnSp>
        <p:nvCxnSpPr>
          <p:cNvPr id="8" name="Straight Arrow Connector 7"/>
          <p:cNvCxnSpPr/>
          <p:nvPr/>
        </p:nvCxnSpPr>
        <p:spPr bwMode="auto">
          <a:xfrm flipH="1" flipV="1">
            <a:off x="1364203" y="4744568"/>
            <a:ext cx="535110" cy="1"/>
          </a:xfrm>
          <a:prstGeom prst="straightConnector1">
            <a:avLst/>
          </a:prstGeom>
          <a:noFill/>
          <a:ln w="38100" cap="flat" cmpd="sng" algn="ctr">
            <a:solidFill>
              <a:srgbClr val="FF0000"/>
            </a:solidFill>
            <a:prstDash val="solid"/>
            <a:round/>
            <a:headEnd type="none" w="med" len="med"/>
            <a:tailEnd type="triangle"/>
          </a:ln>
          <a:effectLst/>
        </p:spPr>
      </p:cxnSp>
      <p:sp>
        <p:nvSpPr>
          <p:cNvPr id="12" name="TextBox 11"/>
          <p:cNvSpPr txBox="1"/>
          <p:nvPr/>
        </p:nvSpPr>
        <p:spPr>
          <a:xfrm>
            <a:off x="1899313" y="4559902"/>
            <a:ext cx="6506909" cy="369332"/>
          </a:xfrm>
          <a:prstGeom prst="rect">
            <a:avLst/>
          </a:prstGeom>
          <a:solidFill>
            <a:schemeClr val="accent5">
              <a:lumMod val="75000"/>
            </a:schemeClr>
          </a:solidFill>
          <a:ln>
            <a:solidFill>
              <a:srgbClr val="001132"/>
            </a:solidFill>
          </a:ln>
        </p:spPr>
        <p:txBody>
          <a:bodyPr wrap="none" rtlCol="0">
            <a:spAutoFit/>
          </a:bodyPr>
          <a:lstStyle/>
          <a:p>
            <a:r>
              <a:rPr lang="en-US" b="1" dirty="0"/>
              <a:t>Enter short-term carryover from last tax year to this year</a:t>
            </a:r>
          </a:p>
        </p:txBody>
      </p:sp>
      <p:sp>
        <p:nvSpPr>
          <p:cNvPr id="11" name="Oval 4"/>
          <p:cNvSpPr>
            <a:spLocks noChangeArrowheads="1"/>
          </p:cNvSpPr>
          <p:nvPr/>
        </p:nvSpPr>
        <p:spPr bwMode="auto">
          <a:xfrm flipH="1" flipV="1">
            <a:off x="694897" y="4559902"/>
            <a:ext cx="669306" cy="44603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19</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5" name="Oval 4"/>
          <p:cNvSpPr>
            <a:spLocks noChangeArrowheads="1"/>
          </p:cNvSpPr>
          <p:nvPr/>
        </p:nvSpPr>
        <p:spPr bwMode="auto">
          <a:xfrm>
            <a:off x="694898" y="5352382"/>
            <a:ext cx="652818" cy="46798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7" name="Straight Arrow Connector 16"/>
          <p:cNvCxnSpPr/>
          <p:nvPr/>
        </p:nvCxnSpPr>
        <p:spPr bwMode="auto">
          <a:xfrm flipH="1">
            <a:off x="1364207" y="5586373"/>
            <a:ext cx="535107" cy="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644213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20000"/>
          </a:bodyPr>
          <a:lstStyle/>
          <a:p>
            <a:r>
              <a:rPr lang="en-US" dirty="0"/>
              <a:t>What is a capital gain (loss)?</a:t>
            </a:r>
          </a:p>
          <a:p>
            <a:pPr lvl="1"/>
            <a:r>
              <a:rPr lang="en-US" dirty="0"/>
              <a:t>It’s your profit (loss) when you sell a capital asset for more (less) than you invested in it</a:t>
            </a:r>
          </a:p>
          <a:p>
            <a:r>
              <a:rPr lang="en-US" dirty="0"/>
              <a:t>Capital assets</a:t>
            </a:r>
          </a:p>
          <a:p>
            <a:pPr lvl="1"/>
            <a:r>
              <a:rPr lang="en-US" dirty="0"/>
              <a:t>Generally, nonbusiness assets such as securities  (e.g. - stocks, bonds, mutual funds)</a:t>
            </a:r>
          </a:p>
          <a:p>
            <a:r>
              <a:rPr lang="en-US" dirty="0"/>
              <a:t>NOT a capital asset</a:t>
            </a:r>
          </a:p>
          <a:p>
            <a:pPr lvl="1"/>
            <a:r>
              <a:rPr lang="en-US" dirty="0"/>
              <a:t>Inventory</a:t>
            </a:r>
          </a:p>
          <a:p>
            <a:pPr lvl="1"/>
            <a:r>
              <a:rPr lang="en-US" dirty="0"/>
              <a:t>Property used as a rental or in a business</a:t>
            </a:r>
          </a:p>
          <a:p>
            <a:pPr lvl="1"/>
            <a:r>
              <a:rPr lang="en-US" dirty="0"/>
              <a:t>Copyright, a literary, musical, or artistic composition letter, memo or similar</a:t>
            </a:r>
          </a:p>
          <a:p>
            <a:r>
              <a:rPr lang="en-US" dirty="0"/>
              <a:t>“Sort-of” capital assets</a:t>
            </a:r>
          </a:p>
          <a:p>
            <a:pPr lvl="1"/>
            <a:r>
              <a:rPr lang="en-US" dirty="0"/>
              <a:t>Homes and other personal use items (e.g. boat, jewelry, car, etc.)</a:t>
            </a:r>
          </a:p>
          <a:p>
            <a:pPr lvl="2"/>
            <a:r>
              <a:rPr lang="en-US" dirty="0"/>
              <a:t>Considered capital assets for gains (taxed)</a:t>
            </a:r>
          </a:p>
          <a:p>
            <a:pPr lvl="2"/>
            <a:r>
              <a:rPr lang="en-US" dirty="0"/>
              <a:t>Considered personal assets for losses (not deductible)</a:t>
            </a:r>
          </a:p>
          <a:p>
            <a:pPr lvl="2"/>
            <a:endParaRPr lang="en-US" dirty="0"/>
          </a:p>
          <a:p>
            <a:endParaRPr lang="en-US" dirty="0"/>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a:t>
            </a:fld>
            <a:endParaRPr lang="en-US" altLang="en-US" dirty="0"/>
          </a:p>
        </p:txBody>
      </p:sp>
      <p:sp>
        <p:nvSpPr>
          <p:cNvPr id="5" name="Date Placeholder 4"/>
          <p:cNvSpPr>
            <a:spLocks noGrp="1"/>
          </p:cNvSpPr>
          <p:nvPr>
            <p:ph type="dt" sz="half" idx="10"/>
          </p:nvPr>
        </p:nvSpPr>
        <p:spPr/>
        <p:txBody>
          <a:bodyPr/>
          <a:lstStyle/>
          <a:p>
            <a:pPr>
              <a:defRPr/>
            </a:pPr>
            <a:r>
              <a:rPr lang="en-US"/>
              <a:t>12-08-2017</a:t>
            </a:r>
            <a:endParaRPr lang="en-US" dirty="0"/>
          </a:p>
        </p:txBody>
      </p:sp>
      <p:sp>
        <p:nvSpPr>
          <p:cNvPr id="6" name="Footer Placeholder 5"/>
          <p:cNvSpPr>
            <a:spLocks noGrp="1"/>
          </p:cNvSpPr>
          <p:nvPr>
            <p:ph type="ftr" sz="quarter" idx="3"/>
          </p:nvPr>
        </p:nvSpPr>
        <p:spPr/>
        <p:txBody>
          <a:bodyPr/>
          <a:lstStyle/>
          <a:p>
            <a:r>
              <a:rPr lang="en-US"/>
              <a:t>NJ TAX TY2016 v1.2</a:t>
            </a:r>
            <a:endParaRPr lang="en-US" dirty="0"/>
          </a:p>
        </p:txBody>
      </p:sp>
    </p:spTree>
    <p:extLst>
      <p:ext uri="{BB962C8B-B14F-4D97-AF65-F5344CB8AC3E}">
        <p14:creationId xmlns:p14="http://schemas.microsoft.com/office/powerpoint/2010/main" val="37997354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734785" y="1512936"/>
            <a:ext cx="7756071" cy="4811664"/>
          </a:xfrm>
          <a:prstGeom prst="rect">
            <a:avLst/>
          </a:prstGeom>
        </p:spPr>
      </p:pic>
      <p:sp>
        <p:nvSpPr>
          <p:cNvPr id="2" name="Title 1"/>
          <p:cNvSpPr>
            <a:spLocks noGrp="1"/>
          </p:cNvSpPr>
          <p:nvPr>
            <p:ph type="title"/>
          </p:nvPr>
        </p:nvSpPr>
        <p:spPr>
          <a:xfrm>
            <a:off x="609599" y="277813"/>
            <a:ext cx="8261445" cy="1143000"/>
          </a:xfrm>
        </p:spPr>
        <p:txBody>
          <a:bodyPr>
            <a:noAutofit/>
          </a:bodyPr>
          <a:lstStyle/>
          <a:p>
            <a:r>
              <a:rPr lang="en-US" altLang="en-US" sz="2800" dirty="0"/>
              <a:t>TS – 1040 Line 13 - Maximum Capital Loss on Current Year Return</a:t>
            </a:r>
            <a:endParaRPr lang="en-US" sz="2800" dirty="0"/>
          </a:p>
        </p:txBody>
      </p:sp>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20</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6" name="Oval 4"/>
          <p:cNvSpPr>
            <a:spLocks noChangeArrowheads="1"/>
          </p:cNvSpPr>
          <p:nvPr/>
        </p:nvSpPr>
        <p:spPr bwMode="auto">
          <a:xfrm>
            <a:off x="7592786" y="5997387"/>
            <a:ext cx="798179" cy="22860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8868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6900" y="1573212"/>
            <a:ext cx="7886700" cy="4653579"/>
          </a:xfrm>
          <a:prstGeom prst="rect">
            <a:avLst/>
          </a:prstGeom>
        </p:spPr>
      </p:pic>
      <p:sp>
        <p:nvSpPr>
          <p:cNvPr id="389123" name="Rectangle 2"/>
          <p:cNvSpPr>
            <a:spLocks noGrp="1" noChangeArrowheads="1"/>
          </p:cNvSpPr>
          <p:nvPr>
            <p:ph type="title"/>
          </p:nvPr>
        </p:nvSpPr>
        <p:spPr/>
        <p:txBody>
          <a:bodyPr>
            <a:normAutofit fontScale="90000"/>
          </a:bodyPr>
          <a:lstStyle/>
          <a:p>
            <a:r>
              <a:rPr lang="en-US" altLang="en-US" sz="3600"/>
              <a:t>TS - Capital Loss Carryover Worksheet From This Year to Next Year</a:t>
            </a:r>
            <a:endParaRPr lang="en-US" altLang="en-US" sz="3600" dirty="0"/>
          </a:p>
        </p:txBody>
      </p:sp>
      <p:sp>
        <p:nvSpPr>
          <p:cNvPr id="1033" name="TextBox 11"/>
          <p:cNvSpPr txBox="1">
            <a:spLocks noChangeArrowheads="1"/>
          </p:cNvSpPr>
          <p:nvPr/>
        </p:nvSpPr>
        <p:spPr bwMode="auto">
          <a:xfrm>
            <a:off x="3855493" y="4457013"/>
            <a:ext cx="3200400" cy="646331"/>
          </a:xfrm>
          <a:prstGeom prst="rect">
            <a:avLst/>
          </a:prstGeom>
          <a:solidFill>
            <a:schemeClr val="accent5">
              <a:lumMod val="75000"/>
            </a:schemeClr>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Short-term carryover from current year to next year</a:t>
            </a:r>
          </a:p>
        </p:txBody>
      </p:sp>
      <p:sp>
        <p:nvSpPr>
          <p:cNvPr id="1034" name="TextBox 12"/>
          <p:cNvSpPr txBox="1">
            <a:spLocks noChangeArrowheads="1"/>
          </p:cNvSpPr>
          <p:nvPr/>
        </p:nvSpPr>
        <p:spPr bwMode="auto">
          <a:xfrm>
            <a:off x="3438099" y="5686568"/>
            <a:ext cx="3200400" cy="646113"/>
          </a:xfrm>
          <a:prstGeom prst="rect">
            <a:avLst/>
          </a:prstGeom>
          <a:solidFill>
            <a:schemeClr val="accent5">
              <a:lumMod val="75000"/>
            </a:schemeClr>
          </a:solidFill>
          <a:ln w="9525">
            <a:solidFill>
              <a:srgbClr val="000000"/>
            </a:solidFill>
            <a:miter lim="800000"/>
            <a:headEnd/>
            <a:tailEnd/>
          </a:ln>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Arial" panose="020B0604020202020204" pitchFamily="34" charset="0"/>
                <a:cs typeface="Arial" panose="020B0604020202020204" pitchFamily="34" charset="0"/>
              </a:rPr>
              <a:t>Long-term carryover from this year to next year</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21</a:t>
            </a:fld>
            <a:endParaRPr lang="en-US" dirty="0"/>
          </a:p>
        </p:txBody>
      </p:sp>
      <p:pic>
        <p:nvPicPr>
          <p:cNvPr id="14" name="Picture 13"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5" name="Oval 4"/>
          <p:cNvSpPr>
            <a:spLocks noChangeArrowheads="1"/>
          </p:cNvSpPr>
          <p:nvPr/>
        </p:nvSpPr>
        <p:spPr bwMode="auto">
          <a:xfrm>
            <a:off x="7639334" y="4615218"/>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7" name="Straight Arrow Connector 16"/>
          <p:cNvCxnSpPr>
            <a:stCxn id="1033" idx="3"/>
            <a:endCxn id="15" idx="2"/>
          </p:cNvCxnSpPr>
          <p:nvPr/>
        </p:nvCxnSpPr>
        <p:spPr bwMode="auto">
          <a:xfrm flipV="1">
            <a:off x="7055893" y="4767618"/>
            <a:ext cx="583441" cy="12561"/>
          </a:xfrm>
          <a:prstGeom prst="straightConnector1">
            <a:avLst/>
          </a:prstGeom>
          <a:noFill/>
          <a:ln w="38100" cap="flat" cmpd="sng" algn="ctr">
            <a:solidFill>
              <a:srgbClr val="FF0000"/>
            </a:solidFill>
            <a:prstDash val="solid"/>
            <a:round/>
            <a:headEnd type="none" w="med" len="med"/>
            <a:tailEnd type="triangle"/>
          </a:ln>
          <a:effectLst/>
        </p:spPr>
      </p:cxnSp>
      <p:sp>
        <p:nvSpPr>
          <p:cNvPr id="389125" name="Text Box 4"/>
          <p:cNvSpPr txBox="1">
            <a:spLocks noChangeArrowheads="1"/>
          </p:cNvSpPr>
          <p:nvPr/>
        </p:nvSpPr>
        <p:spPr bwMode="auto">
          <a:xfrm>
            <a:off x="596900" y="1930400"/>
            <a:ext cx="7886700" cy="579438"/>
          </a:xfrm>
          <a:prstGeom prst="rect">
            <a:avLst/>
          </a:prstGeom>
          <a:solidFill>
            <a:schemeClr val="accent5">
              <a:lumMod val="75000"/>
            </a:schemeClr>
          </a:solidFill>
          <a:ln>
            <a:solidFill>
              <a:srgbClr val="002060"/>
            </a:solidFill>
          </a:ln>
          <a:extLst/>
        </p:spPr>
        <p:txBody>
          <a:bodyPr wrap="squar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ClrTx/>
              <a:buSzTx/>
              <a:buFontTx/>
              <a:buNone/>
            </a:pPr>
            <a:r>
              <a:rPr lang="en-US" altLang="en-US" b="1" dirty="0">
                <a:latin typeface="Verdana" panose="020B0604030504040204" pitchFamily="34" charset="0"/>
                <a:cs typeface="Arial" panose="020B0604020202020204" pitchFamily="34" charset="0"/>
              </a:rPr>
              <a:t>Required For Next Year’s Returns</a:t>
            </a:r>
          </a:p>
        </p:txBody>
      </p:sp>
      <p:sp>
        <p:nvSpPr>
          <p:cNvPr id="32" name="Oval 4"/>
          <p:cNvSpPr>
            <a:spLocks noChangeArrowheads="1"/>
          </p:cNvSpPr>
          <p:nvPr/>
        </p:nvSpPr>
        <p:spPr bwMode="auto">
          <a:xfrm>
            <a:off x="7536095" y="5919502"/>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33" name="Straight Arrow Connector 32"/>
          <p:cNvCxnSpPr/>
          <p:nvPr/>
        </p:nvCxnSpPr>
        <p:spPr bwMode="auto">
          <a:xfrm flipV="1">
            <a:off x="6605516" y="6091084"/>
            <a:ext cx="916161" cy="3676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938900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ltLang="en-US" dirty="0"/>
              <a:t>Capital Gain Distributions</a:t>
            </a:r>
          </a:p>
        </p:txBody>
      </p:sp>
      <p:sp>
        <p:nvSpPr>
          <p:cNvPr id="391171" name="Rectangle 3"/>
          <p:cNvSpPr>
            <a:spLocks noGrp="1" noChangeArrowheads="1"/>
          </p:cNvSpPr>
          <p:nvPr>
            <p:ph idx="1"/>
          </p:nvPr>
        </p:nvSpPr>
        <p:spPr/>
        <p:txBody>
          <a:bodyPr>
            <a:normAutofit/>
          </a:bodyPr>
          <a:lstStyle/>
          <a:p>
            <a:r>
              <a:rPr lang="en-US" altLang="en-US" dirty="0"/>
              <a:t> These distributions result when mutual funds that sold stock pass resulting gains to taxpayer each year</a:t>
            </a:r>
          </a:p>
          <a:p>
            <a:pPr lvl="1"/>
            <a:r>
              <a:rPr lang="en-US" altLang="en-US" dirty="0"/>
              <a:t> Result from sales within the mutual fund; does not matter if taxpayer sold the fund itself or still owns it</a:t>
            </a:r>
          </a:p>
          <a:p>
            <a:r>
              <a:rPr lang="en-US" altLang="en-US" dirty="0"/>
              <a:t> Treated as long-term capital gain.  Enter on TaxSlayer Dividend Income screen</a:t>
            </a:r>
          </a:p>
          <a:p>
            <a:pPr lvl="1"/>
            <a:r>
              <a:rPr lang="en-US" altLang="en-US" dirty="0"/>
              <a:t> If Sch D required for other transactions, will flow to Sch D, then to 1040 line 13</a:t>
            </a:r>
          </a:p>
          <a:p>
            <a:pPr lvl="1"/>
            <a:r>
              <a:rPr lang="en-US" altLang="en-US" dirty="0"/>
              <a:t> If these are the only capital gains, no Schedule D required and will flow directly to 1040 line 13</a:t>
            </a:r>
          </a:p>
          <a:p>
            <a:r>
              <a:rPr lang="en-US" altLang="en-US" dirty="0"/>
              <a:t> Reported on 1099-DIV Box 2a or Broker’s Consolidated Statement</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22</a:t>
            </a:fld>
            <a:endParaRPr lang="en-US" dirty="0"/>
          </a:p>
        </p:txBody>
      </p:sp>
    </p:spTree>
    <p:extLst>
      <p:ext uri="{BB962C8B-B14F-4D97-AF65-F5344CB8AC3E}">
        <p14:creationId xmlns:p14="http://schemas.microsoft.com/office/powerpoint/2010/main" val="26396247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rmAutofit fontScale="90000"/>
          </a:bodyPr>
          <a:lstStyle/>
          <a:p>
            <a:r>
              <a:rPr lang="en-US" altLang="en-US" sz="3800" dirty="0"/>
              <a:t>1099-DIV</a:t>
            </a:r>
            <a:br>
              <a:rPr lang="en-US" altLang="en-US" sz="3800" dirty="0"/>
            </a:br>
            <a:r>
              <a:rPr lang="en-US" altLang="en-US" sz="3800" dirty="0"/>
              <a:t>Dividends &amp; Distributions</a:t>
            </a:r>
          </a:p>
        </p:txBody>
      </p:sp>
      <p:pic>
        <p:nvPicPr>
          <p:cNvPr id="393220" name="Picture 3" descr="1099 d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905000"/>
            <a:ext cx="7848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7268" name="Oval 4"/>
          <p:cNvSpPr>
            <a:spLocks noChangeArrowheads="1"/>
          </p:cNvSpPr>
          <p:nvPr/>
        </p:nvSpPr>
        <p:spPr bwMode="auto">
          <a:xfrm>
            <a:off x="4114800" y="2819400"/>
            <a:ext cx="25146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93222" name="Text Box 5"/>
          <p:cNvSpPr txBox="1">
            <a:spLocks noChangeArrowheads="1"/>
          </p:cNvSpPr>
          <p:nvPr/>
        </p:nvSpPr>
        <p:spPr bwMode="auto">
          <a:xfrm>
            <a:off x="6096000" y="2286000"/>
            <a:ext cx="762000" cy="369888"/>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1800" b="1" dirty="0">
                <a:solidFill>
                  <a:srgbClr val="000000"/>
                </a:solidFill>
                <a:latin typeface="Arial" panose="020B0604020202020204" pitchFamily="34" charset="0"/>
                <a:cs typeface="Arial" panose="020B0604020202020204" pitchFamily="34" charset="0"/>
              </a:rPr>
              <a:t>2016</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23</a:t>
            </a:fld>
            <a:endParaRPr lang="en-US" dirty="0"/>
          </a:p>
        </p:txBody>
      </p:sp>
    </p:spTree>
    <p:extLst>
      <p:ext uri="{BB962C8B-B14F-4D97-AF65-F5344CB8AC3E}">
        <p14:creationId xmlns:p14="http://schemas.microsoft.com/office/powerpoint/2010/main" val="1388654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4"/>
          <p:cNvSpPr>
            <a:spLocks noGrp="1" noChangeArrowheads="1"/>
          </p:cNvSpPr>
          <p:nvPr>
            <p:ph type="title"/>
          </p:nvPr>
        </p:nvSpPr>
        <p:spPr/>
        <p:txBody>
          <a:bodyPr/>
          <a:lstStyle/>
          <a:p>
            <a:r>
              <a:rPr lang="en-US" altLang="en-US" dirty="0"/>
              <a:t>1099 Consolidated Statement</a:t>
            </a:r>
          </a:p>
        </p:txBody>
      </p:sp>
      <p:pic>
        <p:nvPicPr>
          <p:cNvPr id="395268" name="Picture 2" descr="broker statement 2"/>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b="17538"/>
          <a:stretch>
            <a:fillRect/>
          </a:stretch>
        </p:blipFill>
        <p:spPr bwMode="auto">
          <a:xfrm>
            <a:off x="609600" y="1524000"/>
            <a:ext cx="8077200" cy="4467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8292" name="Oval 4"/>
          <p:cNvSpPr>
            <a:spLocks noChangeArrowheads="1"/>
          </p:cNvSpPr>
          <p:nvPr/>
        </p:nvSpPr>
        <p:spPr bwMode="auto">
          <a:xfrm>
            <a:off x="1752600" y="3429000"/>
            <a:ext cx="12192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24</a:t>
            </a:fld>
            <a:endParaRPr lang="en-US" dirty="0"/>
          </a:p>
        </p:txBody>
      </p:sp>
    </p:spTree>
    <p:extLst>
      <p:ext uri="{BB962C8B-B14F-4D97-AF65-F5344CB8AC3E}">
        <p14:creationId xmlns:p14="http://schemas.microsoft.com/office/powerpoint/2010/main" val="33057988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ltLang="en-US" dirty="0"/>
              <a:t>Demutualization</a:t>
            </a:r>
          </a:p>
        </p:txBody>
      </p:sp>
      <p:sp>
        <p:nvSpPr>
          <p:cNvPr id="397315" name="Rectangle 3"/>
          <p:cNvSpPr>
            <a:spLocks noGrp="1" noChangeArrowheads="1"/>
          </p:cNvSpPr>
          <p:nvPr>
            <p:ph idx="1"/>
          </p:nvPr>
        </p:nvSpPr>
        <p:spPr/>
        <p:txBody>
          <a:bodyPr>
            <a:normAutofit/>
          </a:bodyPr>
          <a:lstStyle/>
          <a:p>
            <a:r>
              <a:rPr lang="en-US" altLang="en-US" dirty="0"/>
              <a:t> Demutualization occurs when insurance company is changed from a “mutual company” to a “stock company” &amp; issues stock or cash to policyholders in the new company</a:t>
            </a:r>
          </a:p>
          <a:p>
            <a:pPr lvl="1"/>
            <a:r>
              <a:rPr lang="en-US" altLang="en-US" dirty="0"/>
              <a:t> Per IRS, cost basis of stock issued is $0 </a:t>
            </a:r>
          </a:p>
          <a:p>
            <a:pPr lvl="1"/>
            <a:r>
              <a:rPr lang="en-US" altLang="en-US" dirty="0"/>
              <a:t> When sold, stock is always long term</a:t>
            </a:r>
          </a:p>
          <a:p>
            <a:pPr lvl="1"/>
            <a:r>
              <a:rPr lang="en-US" altLang="en-US" dirty="0"/>
              <a:t> Several court cases have issued different rulings on cost basis.  Taxability varies depending on the type of transaction.  If amount is significant and affects the tax owed, the taxpayer may benefit by going to a paid preparer</a:t>
            </a:r>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25</a:t>
            </a:fld>
            <a:endParaRPr lang="en-US" dirty="0"/>
          </a:p>
        </p:txBody>
      </p:sp>
    </p:spTree>
    <p:extLst>
      <p:ext uri="{BB962C8B-B14F-4D97-AF65-F5344CB8AC3E}">
        <p14:creationId xmlns:p14="http://schemas.microsoft.com/office/powerpoint/2010/main" val="1592784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Title 1"/>
          <p:cNvSpPr>
            <a:spLocks noGrp="1"/>
          </p:cNvSpPr>
          <p:nvPr>
            <p:ph type="title"/>
          </p:nvPr>
        </p:nvSpPr>
        <p:spPr/>
        <p:txBody>
          <a:bodyPr>
            <a:normAutofit fontScale="90000"/>
          </a:bodyPr>
          <a:lstStyle/>
          <a:p>
            <a:r>
              <a:rPr lang="en-US" altLang="en-US" sz="3600" dirty="0"/>
              <a:t>Schedule K-1</a:t>
            </a:r>
            <a:br>
              <a:rPr lang="en-US" altLang="en-US" sz="3600" dirty="0"/>
            </a:br>
            <a:r>
              <a:rPr lang="en-US" altLang="en-US" sz="3600" dirty="0"/>
              <a:t>Capital Gains &amp; Losses</a:t>
            </a:r>
          </a:p>
        </p:txBody>
      </p:sp>
      <p:sp>
        <p:nvSpPr>
          <p:cNvPr id="28675" name="Content Placeholder 2"/>
          <p:cNvSpPr>
            <a:spLocks noGrp="1"/>
          </p:cNvSpPr>
          <p:nvPr>
            <p:ph idx="1"/>
          </p:nvPr>
        </p:nvSpPr>
        <p:spPr>
          <a:xfrm>
            <a:off x="609600" y="1524000"/>
            <a:ext cx="8001000" cy="4800600"/>
          </a:xfrm>
        </p:spPr>
        <p:txBody>
          <a:bodyPr>
            <a:normAutofit/>
          </a:bodyPr>
          <a:lstStyle/>
          <a:p>
            <a:pPr marL="0" indent="0">
              <a:defRPr/>
            </a:pPr>
            <a:r>
              <a:rPr lang="en-US" sz="2800" dirty="0"/>
              <a:t>  </a:t>
            </a:r>
            <a:r>
              <a:rPr lang="en-US" sz="3000" dirty="0"/>
              <a:t>End-of-year tax statement:</a:t>
            </a:r>
          </a:p>
          <a:p>
            <a:pPr marL="400050" lvl="1" indent="0">
              <a:buFont typeface="Wingdings" panose="05000000000000000000" pitchFamily="2" charset="2"/>
              <a:buNone/>
              <a:defRPr/>
            </a:pPr>
            <a:r>
              <a:rPr lang="en-US" sz="3000" dirty="0"/>
              <a:t>Schedule K-1 Partner’s Share of Income shows </a:t>
            </a:r>
          </a:p>
          <a:p>
            <a:pPr lvl="1">
              <a:defRPr/>
            </a:pPr>
            <a:r>
              <a:rPr lang="en-US" dirty="0"/>
              <a:t> Net short-term capital gain/loss</a:t>
            </a:r>
          </a:p>
          <a:p>
            <a:pPr lvl="1">
              <a:defRPr/>
            </a:pPr>
            <a:r>
              <a:rPr lang="en-US" dirty="0"/>
              <a:t> Net long-term capital gain/loss</a:t>
            </a:r>
            <a:endParaRPr lang="en-US" sz="3000" dirty="0"/>
          </a:p>
          <a:p>
            <a:pPr>
              <a:lnSpc>
                <a:spcPct val="90000"/>
              </a:lnSpc>
            </a:pPr>
            <a:r>
              <a:rPr lang="en-US" dirty="0"/>
              <a:t> </a:t>
            </a:r>
            <a:r>
              <a:rPr lang="en-US" altLang="en-US" dirty="0"/>
              <a:t>Enter K-1 capital gains/losses in Federal section \ Income \ Enter Myself \ Other Income \ K-1 Earnings</a:t>
            </a:r>
          </a:p>
          <a:p>
            <a:pPr lvl="1">
              <a:lnSpc>
                <a:spcPct val="90000"/>
              </a:lnSpc>
            </a:pPr>
            <a:r>
              <a:rPr lang="en-US" altLang="en-US" dirty="0"/>
              <a:t> Choose specific form that includes the K-1 income</a:t>
            </a:r>
          </a:p>
          <a:p>
            <a:pPr lvl="1">
              <a:lnSpc>
                <a:spcPct val="90000"/>
              </a:lnSpc>
            </a:pPr>
            <a:r>
              <a:rPr lang="en-US" altLang="en-US" dirty="0"/>
              <a:t> Enter on the net short- or long-term capital gains/losses lines</a:t>
            </a:r>
            <a:endParaRPr lang="en-US" dirty="0"/>
          </a:p>
          <a:p>
            <a:pPr>
              <a:buFont typeface="Wingdings" panose="05000000000000000000" pitchFamily="2" charset="2"/>
              <a:buNone/>
              <a:defRPr/>
            </a:pPr>
            <a:endParaRPr lang="en-US" dirty="0"/>
          </a:p>
          <a:p>
            <a:pPr lvl="1">
              <a:defRPr/>
            </a:pPr>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26</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7322018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Title 1"/>
          <p:cNvSpPr>
            <a:spLocks noGrp="1"/>
          </p:cNvSpPr>
          <p:nvPr>
            <p:ph type="title"/>
          </p:nvPr>
        </p:nvSpPr>
        <p:spPr/>
        <p:txBody>
          <a:bodyPr/>
          <a:lstStyle/>
          <a:p>
            <a:r>
              <a:rPr lang="en-US" altLang="en-US" sz="3600" dirty="0"/>
              <a:t>Sample Schedule K-1</a:t>
            </a:r>
          </a:p>
        </p:txBody>
      </p:sp>
      <p:pic>
        <p:nvPicPr>
          <p:cNvPr id="215043" name="Content Placeholder 3" descr="Sked K-1.jpg"/>
          <p:cNvPicPr>
            <a:picLocks noGrp="1" noChangeAspect="1"/>
          </p:cNvPicPr>
          <p:nvPr>
            <p:ph idx="1"/>
          </p:nvPr>
        </p:nvPicPr>
        <p:blipFill>
          <a:blip r:embed="rId3" cstate="print"/>
          <a:srcRect/>
          <a:stretch>
            <a:fillRect/>
          </a:stretch>
        </p:blipFill>
        <p:spPr>
          <a:xfrm>
            <a:off x="609600" y="1524000"/>
            <a:ext cx="8094663" cy="4681538"/>
          </a:xfrm>
          <a:solidFill>
            <a:schemeClr val="accent5">
              <a:lumMod val="75000"/>
            </a:schemeClr>
          </a:solidFill>
          <a:ln>
            <a:solidFill>
              <a:srgbClr val="001132"/>
            </a:solidFill>
          </a:ln>
        </p:spPr>
      </p:pic>
      <p:sp>
        <p:nvSpPr>
          <p:cNvPr id="401413" name="Text Box 9"/>
          <p:cNvSpPr txBox="1">
            <a:spLocks noChangeArrowheads="1"/>
          </p:cNvSpPr>
          <p:nvPr/>
        </p:nvSpPr>
        <p:spPr bwMode="auto">
          <a:xfrm>
            <a:off x="3429000" y="1600200"/>
            <a:ext cx="838200" cy="430213"/>
          </a:xfrm>
          <a:prstGeom prst="rect">
            <a:avLst/>
          </a:prstGeom>
          <a:solidFill>
            <a:srgbClr val="FFFFF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ClrTx/>
              <a:buSzTx/>
              <a:buFontTx/>
              <a:buNone/>
            </a:pPr>
            <a:r>
              <a:rPr lang="en-US" altLang="en-US" sz="2200" b="1" dirty="0">
                <a:latin typeface="Arial" panose="020B0604020202020204" pitchFamily="34" charset="0"/>
                <a:cs typeface="Arial" panose="020B0604020202020204" pitchFamily="34" charset="0"/>
              </a:rPr>
              <a:t>2016</a:t>
            </a:r>
          </a:p>
        </p:txBody>
      </p:sp>
      <p:sp>
        <p:nvSpPr>
          <p:cNvPr id="6" name="Oval 4"/>
          <p:cNvSpPr>
            <a:spLocks noChangeArrowheads="1"/>
          </p:cNvSpPr>
          <p:nvPr/>
        </p:nvSpPr>
        <p:spPr bwMode="auto">
          <a:xfrm>
            <a:off x="4800600" y="5410200"/>
            <a:ext cx="2057400" cy="990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7" name="Rectangle 6"/>
          <p:cNvSpPr/>
          <p:nvPr/>
        </p:nvSpPr>
        <p:spPr>
          <a:xfrm>
            <a:off x="685800" y="6248400"/>
            <a:ext cx="3519488" cy="369888"/>
          </a:xfrm>
          <a:prstGeom prst="rect">
            <a:avLst/>
          </a:prstGeom>
          <a:solidFill>
            <a:schemeClr val="accent5">
              <a:lumMod val="75000"/>
            </a:schemeClr>
          </a:solidFill>
          <a:ln>
            <a:solidFill>
              <a:srgbClr val="001132"/>
            </a:solidFill>
          </a:ln>
        </p:spPr>
        <p:txBody>
          <a:bodyPr wrap="none">
            <a:spAutoFit/>
          </a:bodyPr>
          <a:lstStyle/>
          <a:p>
            <a:pPr marL="342900" lvl="1" indent="-342900" eaLnBrk="1" hangingPunct="1">
              <a:buClr>
                <a:schemeClr val="folHlink"/>
              </a:buClr>
              <a:buSzPct val="90000"/>
              <a:buFont typeface="Wingdings" pitchFamily="2" charset="2"/>
              <a:buNone/>
              <a:defRPr/>
            </a:pPr>
            <a:r>
              <a:rPr lang="en-US" b="1" dirty="0">
                <a:latin typeface="Arial" charset="0"/>
                <a:cs typeface="Arial" charset="0"/>
              </a:rPr>
              <a:t>Note:  K-1s may vary in format</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27</a:t>
            </a:fld>
            <a:endParaRPr lang="en-US" dirty="0"/>
          </a:p>
        </p:txBody>
      </p:sp>
    </p:spTree>
    <p:extLst>
      <p:ext uri="{BB962C8B-B14F-4D97-AF65-F5344CB8AC3E}">
        <p14:creationId xmlns:p14="http://schemas.microsoft.com/office/powerpoint/2010/main" val="32312626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altLang="en-US" dirty="0"/>
              <a:t>Wash Sales</a:t>
            </a:r>
            <a:endParaRPr lang="en-US" altLang="en-US" dirty="0">
              <a:solidFill>
                <a:srgbClr val="FF0000"/>
              </a:solidFill>
            </a:endParaRPr>
          </a:p>
        </p:txBody>
      </p:sp>
      <p:sp>
        <p:nvSpPr>
          <p:cNvPr id="403459" name="Rectangle 3"/>
          <p:cNvSpPr>
            <a:spLocks noGrp="1" noChangeArrowheads="1"/>
          </p:cNvSpPr>
          <p:nvPr>
            <p:ph idx="1"/>
          </p:nvPr>
        </p:nvSpPr>
        <p:spPr>
          <a:xfrm>
            <a:off x="609600" y="1524000"/>
            <a:ext cx="8077200" cy="4800600"/>
          </a:xfrm>
        </p:spPr>
        <p:txBody>
          <a:bodyPr>
            <a:normAutofit fontScale="92500" lnSpcReduction="10000"/>
          </a:bodyPr>
          <a:lstStyle/>
          <a:p>
            <a:r>
              <a:rPr lang="en-US" altLang="en-US" sz="2800" dirty="0"/>
              <a:t> Definition of a wash sale:</a:t>
            </a:r>
          </a:p>
          <a:p>
            <a:pPr lvl="1"/>
            <a:r>
              <a:rPr lang="en-US" altLang="en-US" sz="2600" dirty="0"/>
              <a:t> A stock sold by taxpayer at a loss and substantially equivalent stock is purchased within 30 days (either before or after).  The loss is not deductible</a:t>
            </a:r>
          </a:p>
          <a:p>
            <a:r>
              <a:rPr lang="en-US" altLang="en-US" sz="2800" dirty="0"/>
              <a:t> 1099-B, brokerage statement will show: </a:t>
            </a:r>
          </a:p>
          <a:p>
            <a:pPr lvl="1"/>
            <a:r>
              <a:rPr lang="en-US" altLang="en-US" sz="2600" dirty="0"/>
              <a:t> Original sales price in Box 2 &amp; cost in Box 3 </a:t>
            </a:r>
          </a:p>
          <a:p>
            <a:pPr lvl="1"/>
            <a:r>
              <a:rPr lang="en-US" altLang="en-US" sz="2600" dirty="0"/>
              <a:t> Wash Sales Disallowed in Box 5</a:t>
            </a:r>
          </a:p>
          <a:p>
            <a:r>
              <a:rPr lang="en-US" altLang="en-US" sz="2800" dirty="0"/>
              <a:t>  Enter as an adjustment to a capital gain/loss</a:t>
            </a:r>
          </a:p>
          <a:p>
            <a:pPr lvl="1"/>
            <a:r>
              <a:rPr lang="en-US" altLang="en-US" sz="2600" dirty="0"/>
              <a:t> Choose “Nondeductible Loss from a Wash Sale” as the adjustment explanation</a:t>
            </a:r>
          </a:p>
          <a:p>
            <a:pPr lvl="1"/>
            <a:r>
              <a:rPr lang="en-US" altLang="en-US" sz="2600" dirty="0"/>
              <a:t> Enter as a positive number </a:t>
            </a:r>
            <a:r>
              <a:rPr lang="en-US" altLang="en-US" sz="2600"/>
              <a:t>to increase </a:t>
            </a:r>
            <a:r>
              <a:rPr lang="en-US" altLang="en-US" sz="2600" dirty="0"/>
              <a:t>profit/reduce loss </a:t>
            </a:r>
          </a:p>
          <a:p>
            <a:r>
              <a:rPr lang="en-US" altLang="en-US" sz="2800" dirty="0"/>
              <a:t> Add disallowed loss to cost basis of new stock bought </a:t>
            </a:r>
          </a:p>
          <a:p>
            <a:pPr lvl="1"/>
            <a:endParaRPr lang="en-US" altLang="en-US" dirty="0"/>
          </a:p>
          <a:p>
            <a:pPr lvl="1"/>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28</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6054102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itle 1"/>
          <p:cNvSpPr>
            <a:spLocks noGrp="1"/>
          </p:cNvSpPr>
          <p:nvPr>
            <p:ph type="title"/>
          </p:nvPr>
        </p:nvSpPr>
        <p:spPr/>
        <p:txBody>
          <a:bodyPr>
            <a:normAutofit/>
          </a:bodyPr>
          <a:lstStyle/>
          <a:p>
            <a:r>
              <a:rPr lang="en-US" altLang="en-US" dirty="0"/>
              <a:t>TS - Entering Capital Gain/Loss Transactions</a:t>
            </a:r>
            <a:endParaRPr lang="en-US" altLang="en-US" dirty="0">
              <a:solidFill>
                <a:srgbClr val="FF0000"/>
              </a:solidFill>
            </a:endParaRPr>
          </a:p>
        </p:txBody>
      </p:sp>
      <p:sp>
        <p:nvSpPr>
          <p:cNvPr id="407555" name="Content Placeholder 2"/>
          <p:cNvSpPr>
            <a:spLocks noGrp="1"/>
          </p:cNvSpPr>
          <p:nvPr>
            <p:ph idx="1"/>
          </p:nvPr>
        </p:nvSpPr>
        <p:spPr/>
        <p:txBody>
          <a:bodyPr/>
          <a:lstStyle/>
          <a:p>
            <a:r>
              <a:rPr lang="en-US" altLang="en-US" sz="3000" dirty="0"/>
              <a:t> Enter all gain/loss info in Federal  Section \ Income \ Enter Myself \ </a:t>
            </a:r>
            <a:r>
              <a:rPr lang="en-US" sz="3000" dirty="0"/>
              <a:t>Capital Gain and Losses (Schedule D) \</a:t>
            </a:r>
            <a:r>
              <a:rPr lang="en-US" altLang="en-US" sz="3000" dirty="0"/>
              <a:t> </a:t>
            </a:r>
            <a:r>
              <a:rPr lang="en-US" sz="3000" dirty="0"/>
              <a:t>Capital Gains and Loss Items</a:t>
            </a:r>
            <a:endParaRPr lang="en-US" altLang="en-US" sz="3000" dirty="0"/>
          </a:p>
          <a:p>
            <a:r>
              <a:rPr lang="en-US" altLang="en-US" dirty="0"/>
              <a:t> </a:t>
            </a:r>
            <a:r>
              <a:rPr lang="en-US" altLang="en-US" sz="3000" dirty="0"/>
              <a:t>TaxSlayer will transfer info to appropriate Forms 8949, Schedule D, &amp; 1040</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29</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41658549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dirty="0"/>
              <a:t>Stock Sales – Schedule D</a:t>
            </a:r>
          </a:p>
        </p:txBody>
      </p:sp>
      <p:sp>
        <p:nvSpPr>
          <p:cNvPr id="354307" name="Rectangle 3"/>
          <p:cNvSpPr>
            <a:spLocks noGrp="1" noChangeArrowheads="1"/>
          </p:cNvSpPr>
          <p:nvPr>
            <p:ph idx="1"/>
          </p:nvPr>
        </p:nvSpPr>
        <p:spPr/>
        <p:txBody>
          <a:bodyPr/>
          <a:lstStyle/>
          <a:p>
            <a:r>
              <a:rPr lang="en-US" altLang="en-US" sz="3600" dirty="0"/>
              <a:t> Key elements of stock sale</a:t>
            </a:r>
          </a:p>
          <a:p>
            <a:pPr lvl="1"/>
            <a:r>
              <a:rPr lang="en-US" altLang="en-US" sz="3600" dirty="0"/>
              <a:t> When was it bought?</a:t>
            </a:r>
          </a:p>
          <a:p>
            <a:pPr lvl="1"/>
            <a:r>
              <a:rPr lang="en-US" altLang="en-US" sz="3600" dirty="0"/>
              <a:t> When was it sold?</a:t>
            </a:r>
          </a:p>
          <a:p>
            <a:pPr lvl="1"/>
            <a:r>
              <a:rPr lang="en-US" altLang="en-US" sz="3600" dirty="0"/>
              <a:t> What was the sales price?</a:t>
            </a:r>
          </a:p>
          <a:p>
            <a:pPr lvl="1"/>
            <a:r>
              <a:rPr lang="en-US" altLang="en-US" sz="3600" dirty="0"/>
              <a:t> What was the cost basis? </a:t>
            </a:r>
          </a:p>
          <a:p>
            <a:pPr>
              <a:buNone/>
            </a:pPr>
            <a:endParaRPr lang="en-US" altLang="en-US" dirty="0"/>
          </a:p>
          <a:p>
            <a:pPr lvl="1">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a:t>
            </a:fld>
            <a:endParaRPr lang="en-US" dirty="0"/>
          </a:p>
        </p:txBody>
      </p:sp>
    </p:spTree>
    <p:extLst>
      <p:ext uri="{BB962C8B-B14F-4D97-AF65-F5344CB8AC3E}">
        <p14:creationId xmlns:p14="http://schemas.microsoft.com/office/powerpoint/2010/main" val="38917688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4933" t="4667" r="40593"/>
          <a:stretch/>
        </p:blipFill>
        <p:spPr>
          <a:xfrm>
            <a:off x="612648" y="1517250"/>
            <a:ext cx="6668529" cy="4715753"/>
          </a:xfrm>
          <a:prstGeom prst="rect">
            <a:avLst/>
          </a:prstGeom>
        </p:spPr>
      </p:pic>
      <p:pic>
        <p:nvPicPr>
          <p:cNvPr id="7" name="Picture 6"/>
          <p:cNvPicPr>
            <a:picLocks noChangeAspect="1"/>
          </p:cNvPicPr>
          <p:nvPr/>
        </p:nvPicPr>
        <p:blipFill>
          <a:blip r:embed="rId4"/>
          <a:stretch>
            <a:fillRect/>
          </a:stretch>
        </p:blipFill>
        <p:spPr>
          <a:xfrm>
            <a:off x="681520" y="6256911"/>
            <a:ext cx="2152650" cy="342900"/>
          </a:xfrm>
          <a:prstGeom prst="rect">
            <a:avLst/>
          </a:prstGeom>
        </p:spPr>
      </p:pic>
      <p:sp>
        <p:nvSpPr>
          <p:cNvPr id="409602" name="Title 1"/>
          <p:cNvSpPr>
            <a:spLocks noGrp="1"/>
          </p:cNvSpPr>
          <p:nvPr>
            <p:ph type="title"/>
          </p:nvPr>
        </p:nvSpPr>
        <p:spPr>
          <a:xfrm>
            <a:off x="660400" y="215900"/>
            <a:ext cx="8077200" cy="1143000"/>
          </a:xfrm>
        </p:spPr>
        <p:txBody>
          <a:bodyPr>
            <a:normAutofit fontScale="90000"/>
          </a:bodyPr>
          <a:lstStyle/>
          <a:p>
            <a:r>
              <a:rPr lang="en-US" altLang="en-US" sz="2800" dirty="0"/>
              <a:t>Capital Gains/Losses Transactions</a:t>
            </a:r>
            <a:br>
              <a:rPr lang="en-US" altLang="en-US" sz="2800" dirty="0"/>
            </a:br>
            <a:r>
              <a:rPr lang="en-US" altLang="en-US" sz="2800" dirty="0"/>
              <a:t>Federal  Section \ Income \ Enter Myself \ </a:t>
            </a:r>
            <a:r>
              <a:rPr lang="en-US" sz="2800" dirty="0"/>
              <a:t>Capital Gain and Losses (Schedule D) \ Capital Gains and Loss Items</a:t>
            </a:r>
            <a:endParaRPr lang="en-US" altLang="en-US" sz="2800" dirty="0"/>
          </a:p>
        </p:txBody>
      </p:sp>
      <p:sp>
        <p:nvSpPr>
          <p:cNvPr id="409605" name="Oval 5"/>
          <p:cNvSpPr>
            <a:spLocks noChangeArrowheads="1"/>
          </p:cNvSpPr>
          <p:nvPr/>
        </p:nvSpPr>
        <p:spPr bwMode="auto">
          <a:xfrm>
            <a:off x="660400" y="2611017"/>
            <a:ext cx="2368550" cy="23275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409607" name="Oval 7"/>
          <p:cNvSpPr>
            <a:spLocks noChangeArrowheads="1"/>
          </p:cNvSpPr>
          <p:nvPr/>
        </p:nvSpPr>
        <p:spPr bwMode="auto">
          <a:xfrm>
            <a:off x="613479" y="6057592"/>
            <a:ext cx="553816" cy="2535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409608" name="Oval 8"/>
          <p:cNvSpPr>
            <a:spLocks noChangeArrowheads="1"/>
          </p:cNvSpPr>
          <p:nvPr/>
        </p:nvSpPr>
        <p:spPr bwMode="auto">
          <a:xfrm>
            <a:off x="660400" y="3459401"/>
            <a:ext cx="2368550" cy="2458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30</a:t>
            </a:fld>
            <a:endParaRPr lang="en-US" dirty="0"/>
          </a:p>
        </p:txBody>
      </p:sp>
      <p:pic>
        <p:nvPicPr>
          <p:cNvPr id="13" name="Picture 12" descr="NJ TaxSlayer" title="NJ TaxSlayer"/>
          <p:cNvPicPr>
            <a:picLocks noChangeAspect="1"/>
          </p:cNvPicPr>
          <p:nvPr/>
        </p:nvPicPr>
        <p:blipFill>
          <a:blip r:embed="rId5" cstate="print"/>
          <a:stretch>
            <a:fillRect/>
          </a:stretch>
        </p:blipFill>
        <p:spPr>
          <a:xfrm>
            <a:off x="0" y="677005"/>
            <a:ext cx="612648" cy="163373"/>
          </a:xfrm>
          <a:prstGeom prst="rect">
            <a:avLst/>
          </a:prstGeom>
        </p:spPr>
      </p:pic>
      <p:sp>
        <p:nvSpPr>
          <p:cNvPr id="22" name="Oval 4"/>
          <p:cNvSpPr>
            <a:spLocks noChangeArrowheads="1"/>
          </p:cNvSpPr>
          <p:nvPr/>
        </p:nvSpPr>
        <p:spPr bwMode="auto">
          <a:xfrm>
            <a:off x="660400" y="4136218"/>
            <a:ext cx="597336" cy="35296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4" name="TextBox 23"/>
          <p:cNvSpPr txBox="1"/>
          <p:nvPr/>
        </p:nvSpPr>
        <p:spPr>
          <a:xfrm>
            <a:off x="3661592" y="2580319"/>
            <a:ext cx="1820816" cy="369332"/>
          </a:xfrm>
          <a:prstGeom prst="rect">
            <a:avLst/>
          </a:prstGeom>
          <a:solidFill>
            <a:schemeClr val="accent5">
              <a:lumMod val="75000"/>
            </a:schemeClr>
          </a:solidFill>
          <a:ln>
            <a:solidFill>
              <a:srgbClr val="002060"/>
            </a:solidFill>
          </a:ln>
        </p:spPr>
        <p:txBody>
          <a:bodyPr wrap="square" rtlCol="0">
            <a:spAutoFit/>
          </a:bodyPr>
          <a:lstStyle/>
          <a:p>
            <a:r>
              <a:rPr lang="en-US" b="1" dirty="0"/>
              <a:t>Date acquired</a:t>
            </a:r>
          </a:p>
        </p:txBody>
      </p:sp>
      <p:cxnSp>
        <p:nvCxnSpPr>
          <p:cNvPr id="25" name="Straight Arrow Connector 24"/>
          <p:cNvCxnSpPr/>
          <p:nvPr/>
        </p:nvCxnSpPr>
        <p:spPr bwMode="auto">
          <a:xfrm flipH="1" flipV="1">
            <a:off x="3045816" y="2759398"/>
            <a:ext cx="582043" cy="5587"/>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3641270" y="3410464"/>
            <a:ext cx="1223412" cy="369332"/>
          </a:xfrm>
          <a:prstGeom prst="rect">
            <a:avLst/>
          </a:prstGeom>
          <a:solidFill>
            <a:schemeClr val="accent5">
              <a:lumMod val="75000"/>
            </a:schemeClr>
          </a:solidFill>
          <a:ln>
            <a:solidFill>
              <a:srgbClr val="002060"/>
            </a:solidFill>
          </a:ln>
        </p:spPr>
        <p:txBody>
          <a:bodyPr wrap="none" rtlCol="0">
            <a:spAutoFit/>
          </a:bodyPr>
          <a:lstStyle/>
          <a:p>
            <a:r>
              <a:rPr lang="en-US" b="1" dirty="0"/>
              <a:t>Date sold</a:t>
            </a:r>
          </a:p>
        </p:txBody>
      </p:sp>
      <p:cxnSp>
        <p:nvCxnSpPr>
          <p:cNvPr id="30" name="Straight Arrow Connector 29"/>
          <p:cNvCxnSpPr/>
          <p:nvPr/>
        </p:nvCxnSpPr>
        <p:spPr bwMode="auto">
          <a:xfrm flipH="1">
            <a:off x="1257736" y="6093353"/>
            <a:ext cx="877934" cy="60942"/>
          </a:xfrm>
          <a:prstGeom prst="straightConnector1">
            <a:avLst/>
          </a:prstGeom>
          <a:noFill/>
          <a:ln w="38100" cap="flat" cmpd="sng" algn="ctr">
            <a:solidFill>
              <a:srgbClr val="FF0000"/>
            </a:solidFill>
            <a:prstDash val="solid"/>
            <a:round/>
            <a:headEnd type="none" w="med" len="med"/>
            <a:tailEnd type="triangle"/>
          </a:ln>
          <a:effectLst/>
        </p:spPr>
      </p:cxnSp>
      <p:sp>
        <p:nvSpPr>
          <p:cNvPr id="36" name="TextBox 35"/>
          <p:cNvSpPr txBox="1"/>
          <p:nvPr/>
        </p:nvSpPr>
        <p:spPr>
          <a:xfrm>
            <a:off x="2100519" y="4136218"/>
            <a:ext cx="1402948" cy="369332"/>
          </a:xfrm>
          <a:prstGeom prst="rect">
            <a:avLst/>
          </a:prstGeom>
          <a:solidFill>
            <a:schemeClr val="accent5">
              <a:lumMod val="75000"/>
            </a:schemeClr>
          </a:solidFill>
          <a:ln>
            <a:solidFill>
              <a:srgbClr val="002060"/>
            </a:solidFill>
          </a:ln>
        </p:spPr>
        <p:txBody>
          <a:bodyPr wrap="none" rtlCol="0">
            <a:spAutoFit/>
          </a:bodyPr>
          <a:lstStyle/>
          <a:p>
            <a:r>
              <a:rPr lang="en-US" b="1" dirty="0"/>
              <a:t>Sales price</a:t>
            </a:r>
          </a:p>
        </p:txBody>
      </p:sp>
      <p:cxnSp>
        <p:nvCxnSpPr>
          <p:cNvPr id="37" name="Straight Arrow Connector 36"/>
          <p:cNvCxnSpPr>
            <a:stCxn id="29" idx="1"/>
            <a:endCxn id="409608" idx="6"/>
          </p:cNvCxnSpPr>
          <p:nvPr/>
        </p:nvCxnSpPr>
        <p:spPr bwMode="auto">
          <a:xfrm flipH="1" flipV="1">
            <a:off x="3028950" y="3582326"/>
            <a:ext cx="612320" cy="12804"/>
          </a:xfrm>
          <a:prstGeom prst="straightConnector1">
            <a:avLst/>
          </a:prstGeom>
          <a:noFill/>
          <a:ln w="38100" cap="flat" cmpd="sng" algn="ctr">
            <a:solidFill>
              <a:srgbClr val="FF0000"/>
            </a:solidFill>
            <a:prstDash val="solid"/>
            <a:round/>
            <a:headEnd type="none" w="med" len="med"/>
            <a:tailEnd type="triangle"/>
          </a:ln>
          <a:effectLst/>
        </p:spPr>
      </p:cxnSp>
      <p:sp>
        <p:nvSpPr>
          <p:cNvPr id="40" name="TextBox 39"/>
          <p:cNvSpPr txBox="1"/>
          <p:nvPr/>
        </p:nvSpPr>
        <p:spPr>
          <a:xfrm>
            <a:off x="4462822" y="4489182"/>
            <a:ext cx="3801041" cy="369332"/>
          </a:xfrm>
          <a:prstGeom prst="rect">
            <a:avLst/>
          </a:prstGeom>
          <a:solidFill>
            <a:schemeClr val="accent5">
              <a:lumMod val="75000"/>
            </a:schemeClr>
          </a:solidFill>
          <a:ln>
            <a:solidFill>
              <a:srgbClr val="002060"/>
            </a:solidFill>
          </a:ln>
        </p:spPr>
        <p:txBody>
          <a:bodyPr wrap="none" rtlCol="0">
            <a:spAutoFit/>
          </a:bodyPr>
          <a:lstStyle/>
          <a:p>
            <a:r>
              <a:rPr lang="en-US" b="1" dirty="0"/>
              <a:t>Cost basis reported to IRS or not</a:t>
            </a:r>
          </a:p>
        </p:txBody>
      </p:sp>
      <p:cxnSp>
        <p:nvCxnSpPr>
          <p:cNvPr id="41" name="Straight Arrow Connector 40"/>
          <p:cNvCxnSpPr/>
          <p:nvPr/>
        </p:nvCxnSpPr>
        <p:spPr bwMode="auto">
          <a:xfrm flipH="1">
            <a:off x="1528355" y="4320884"/>
            <a:ext cx="520733" cy="0"/>
          </a:xfrm>
          <a:prstGeom prst="straightConnector1">
            <a:avLst/>
          </a:prstGeom>
          <a:noFill/>
          <a:ln w="38100" cap="flat" cmpd="sng" algn="ctr">
            <a:solidFill>
              <a:srgbClr val="FF0000"/>
            </a:solidFill>
            <a:prstDash val="solid"/>
            <a:round/>
            <a:headEnd type="none" w="med" len="med"/>
            <a:tailEnd type="triangle"/>
          </a:ln>
          <a:effectLst/>
        </p:spPr>
      </p:cxnSp>
      <p:sp>
        <p:nvSpPr>
          <p:cNvPr id="45" name="TextBox 44"/>
          <p:cNvSpPr txBox="1"/>
          <p:nvPr/>
        </p:nvSpPr>
        <p:spPr>
          <a:xfrm>
            <a:off x="2143918" y="5261491"/>
            <a:ext cx="1351652" cy="369332"/>
          </a:xfrm>
          <a:prstGeom prst="rect">
            <a:avLst/>
          </a:prstGeom>
          <a:solidFill>
            <a:schemeClr val="accent5">
              <a:lumMod val="75000"/>
            </a:schemeClr>
          </a:solidFill>
          <a:ln>
            <a:solidFill>
              <a:srgbClr val="002060"/>
            </a:solidFill>
          </a:ln>
        </p:spPr>
        <p:txBody>
          <a:bodyPr wrap="none" rtlCol="0">
            <a:spAutoFit/>
          </a:bodyPr>
          <a:lstStyle/>
          <a:p>
            <a:r>
              <a:rPr lang="en-US" b="1" dirty="0"/>
              <a:t>Cost basis</a:t>
            </a:r>
          </a:p>
        </p:txBody>
      </p:sp>
      <p:cxnSp>
        <p:nvCxnSpPr>
          <p:cNvPr id="46" name="Straight Arrow Connector 45"/>
          <p:cNvCxnSpPr/>
          <p:nvPr/>
        </p:nvCxnSpPr>
        <p:spPr bwMode="auto">
          <a:xfrm flipH="1" flipV="1">
            <a:off x="3408260" y="4671224"/>
            <a:ext cx="1054562" cy="7174"/>
          </a:xfrm>
          <a:prstGeom prst="straightConnector1">
            <a:avLst/>
          </a:prstGeom>
          <a:noFill/>
          <a:ln w="38100" cap="flat" cmpd="sng" algn="ctr">
            <a:solidFill>
              <a:srgbClr val="FF0000"/>
            </a:solidFill>
            <a:prstDash val="solid"/>
            <a:round/>
            <a:headEnd type="none" w="med" len="med"/>
            <a:tailEnd type="triangle"/>
          </a:ln>
          <a:effectLst/>
        </p:spPr>
      </p:cxnSp>
      <p:sp>
        <p:nvSpPr>
          <p:cNvPr id="52" name="TextBox 51"/>
          <p:cNvSpPr txBox="1"/>
          <p:nvPr/>
        </p:nvSpPr>
        <p:spPr>
          <a:xfrm>
            <a:off x="2159147" y="5875625"/>
            <a:ext cx="2351926"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 amount</a:t>
            </a:r>
          </a:p>
        </p:txBody>
      </p:sp>
      <p:sp>
        <p:nvSpPr>
          <p:cNvPr id="53" name="Oval 4"/>
          <p:cNvSpPr>
            <a:spLocks noChangeArrowheads="1"/>
          </p:cNvSpPr>
          <p:nvPr/>
        </p:nvSpPr>
        <p:spPr bwMode="auto">
          <a:xfrm>
            <a:off x="648136" y="527366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54" name="Straight Arrow Connector 53"/>
          <p:cNvCxnSpPr/>
          <p:nvPr/>
        </p:nvCxnSpPr>
        <p:spPr bwMode="auto">
          <a:xfrm flipH="1" flipV="1">
            <a:off x="1293224" y="5363489"/>
            <a:ext cx="850694" cy="24971"/>
          </a:xfrm>
          <a:prstGeom prst="straightConnector1">
            <a:avLst/>
          </a:prstGeom>
          <a:noFill/>
          <a:ln w="38100" cap="flat" cmpd="sng" algn="ctr">
            <a:solidFill>
              <a:srgbClr val="FF0000"/>
            </a:solidFill>
            <a:prstDash val="solid"/>
            <a:round/>
            <a:headEnd type="none" w="med" len="med"/>
            <a:tailEnd type="triangle"/>
          </a:ln>
          <a:effectLst/>
        </p:spPr>
      </p:cxnSp>
      <p:cxnSp>
        <p:nvCxnSpPr>
          <p:cNvPr id="68" name="Straight Arrow Connector 67"/>
          <p:cNvCxnSpPr>
            <a:endCxn id="71" idx="6"/>
          </p:cNvCxnSpPr>
          <p:nvPr/>
        </p:nvCxnSpPr>
        <p:spPr bwMode="auto">
          <a:xfrm flipH="1">
            <a:off x="2863322" y="6428361"/>
            <a:ext cx="1835678" cy="9722"/>
          </a:xfrm>
          <a:prstGeom prst="straightConnector1">
            <a:avLst/>
          </a:prstGeom>
          <a:noFill/>
          <a:ln w="38100" cap="flat" cmpd="sng" algn="ctr">
            <a:solidFill>
              <a:srgbClr val="FF0000"/>
            </a:solidFill>
            <a:prstDash val="solid"/>
            <a:round/>
            <a:headEnd type="none" w="med" len="med"/>
            <a:tailEnd type="triangle"/>
          </a:ln>
          <a:effectLst/>
        </p:spPr>
      </p:cxnSp>
      <p:sp>
        <p:nvSpPr>
          <p:cNvPr id="71" name="Oval 4"/>
          <p:cNvSpPr>
            <a:spLocks noChangeArrowheads="1"/>
          </p:cNvSpPr>
          <p:nvPr/>
        </p:nvSpPr>
        <p:spPr bwMode="auto">
          <a:xfrm>
            <a:off x="562854" y="6335000"/>
            <a:ext cx="2300468" cy="20616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55" name="TextBox 54"/>
          <p:cNvSpPr txBox="1"/>
          <p:nvPr/>
        </p:nvSpPr>
        <p:spPr>
          <a:xfrm>
            <a:off x="4864682" y="6350543"/>
            <a:ext cx="2274982"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Adjustment reason</a:t>
            </a:r>
          </a:p>
        </p:txBody>
      </p:sp>
    </p:spTree>
    <p:extLst>
      <p:ext uri="{BB962C8B-B14F-4D97-AF65-F5344CB8AC3E}">
        <p14:creationId xmlns:p14="http://schemas.microsoft.com/office/powerpoint/2010/main" val="24582500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itle 1"/>
          <p:cNvSpPr>
            <a:spLocks noGrp="1"/>
          </p:cNvSpPr>
          <p:nvPr>
            <p:ph type="title"/>
          </p:nvPr>
        </p:nvSpPr>
        <p:spPr/>
        <p:txBody>
          <a:bodyPr>
            <a:normAutofit/>
          </a:bodyPr>
          <a:lstStyle/>
          <a:p>
            <a:r>
              <a:rPr lang="en-US" altLang="en-US" dirty="0"/>
              <a:t>Capital Gains/Loss Screen – TS Tips</a:t>
            </a:r>
          </a:p>
        </p:txBody>
      </p:sp>
      <p:sp>
        <p:nvSpPr>
          <p:cNvPr id="417795" name="Content Placeholder 2"/>
          <p:cNvSpPr>
            <a:spLocks noGrp="1"/>
          </p:cNvSpPr>
          <p:nvPr>
            <p:ph idx="1"/>
          </p:nvPr>
        </p:nvSpPr>
        <p:spPr>
          <a:xfrm>
            <a:off x="609600" y="1600200"/>
            <a:ext cx="8178800" cy="4876800"/>
          </a:xfrm>
        </p:spPr>
        <p:txBody>
          <a:bodyPr>
            <a:normAutofit fontScale="92500"/>
          </a:bodyPr>
          <a:lstStyle/>
          <a:p>
            <a:r>
              <a:rPr lang="en-US" altLang="en-US" dirty="0"/>
              <a:t> </a:t>
            </a:r>
            <a:r>
              <a:rPr lang="en-US" altLang="en-US" sz="2800" dirty="0"/>
              <a:t>Description of property - include  # of shares in description (e.g. - 100 sh Microtex )</a:t>
            </a:r>
          </a:p>
          <a:p>
            <a:r>
              <a:rPr lang="en-US" altLang="en-US" sz="2800" dirty="0"/>
              <a:t> Date acquired (from 1099-B Box 1-b or taxpayer)</a:t>
            </a:r>
          </a:p>
          <a:p>
            <a:pPr lvl="1"/>
            <a:r>
              <a:rPr lang="en-US" altLang="en-US" sz="3100" dirty="0"/>
              <a:t> </a:t>
            </a:r>
            <a:r>
              <a:rPr lang="en-US" altLang="en-US" sz="2600" dirty="0"/>
              <a:t>If shares of same asset were purchased on multiple dates</a:t>
            </a:r>
          </a:p>
          <a:p>
            <a:pPr lvl="2"/>
            <a:r>
              <a:rPr lang="en-US" altLang="en-US" sz="2500" dirty="0"/>
              <a:t> </a:t>
            </a:r>
            <a:r>
              <a:rPr lang="en-US" altLang="en-US" sz="2400" dirty="0"/>
              <a:t>Click on “Alternate Option”</a:t>
            </a:r>
          </a:p>
          <a:p>
            <a:pPr lvl="2"/>
            <a:r>
              <a:rPr lang="en-US" altLang="en-US" sz="2400" dirty="0"/>
              <a:t> Choose “Various – Short Term” or “Various – Long Term”</a:t>
            </a:r>
          </a:p>
          <a:p>
            <a:pPr lvl="1"/>
            <a:r>
              <a:rPr lang="en-US" altLang="en-US" dirty="0"/>
              <a:t> </a:t>
            </a:r>
            <a:r>
              <a:rPr lang="en-US" altLang="en-US" sz="2600" dirty="0"/>
              <a:t>If asset inherited prior to 1/1/2010 &amp; after 12/31/2010</a:t>
            </a:r>
          </a:p>
          <a:p>
            <a:pPr lvl="2"/>
            <a:r>
              <a:rPr lang="en-US" altLang="en-US" sz="2400" dirty="0"/>
              <a:t> Click on “Alternate Option”</a:t>
            </a:r>
          </a:p>
          <a:p>
            <a:pPr lvl="2"/>
            <a:r>
              <a:rPr lang="en-US" altLang="en-US" sz="2400" dirty="0"/>
              <a:t> Choose “Inherited – Long Term”  (inherited always long term)</a:t>
            </a:r>
          </a:p>
          <a:p>
            <a:pPr lvl="2"/>
            <a:r>
              <a:rPr lang="en-US" altLang="en-US" sz="2400" dirty="0"/>
              <a:t> Special rules for sales of assets inherited in 2010 - Out of Scope unless cost provided by executor</a:t>
            </a:r>
          </a:p>
          <a:p>
            <a:pPr lvl="2"/>
            <a:endParaRPr lang="en-US" altLang="en-US" dirty="0"/>
          </a:p>
          <a:p>
            <a:pPr lvl="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31</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8641635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Title 1"/>
          <p:cNvSpPr>
            <a:spLocks noGrp="1"/>
          </p:cNvSpPr>
          <p:nvPr>
            <p:ph type="title"/>
          </p:nvPr>
        </p:nvSpPr>
        <p:spPr/>
        <p:txBody>
          <a:bodyPr>
            <a:normAutofit/>
          </a:bodyPr>
          <a:lstStyle/>
          <a:p>
            <a:r>
              <a:rPr lang="en-US" altLang="en-US" dirty="0"/>
              <a:t>Capital Gains/Loss Screen – TS Tips</a:t>
            </a:r>
          </a:p>
        </p:txBody>
      </p:sp>
      <p:sp>
        <p:nvSpPr>
          <p:cNvPr id="419843" name="Content Placeholder 2"/>
          <p:cNvSpPr>
            <a:spLocks noGrp="1"/>
          </p:cNvSpPr>
          <p:nvPr>
            <p:ph idx="1"/>
          </p:nvPr>
        </p:nvSpPr>
        <p:spPr>
          <a:xfrm>
            <a:off x="609599" y="1600200"/>
            <a:ext cx="8245033" cy="4724400"/>
          </a:xfrm>
        </p:spPr>
        <p:txBody>
          <a:bodyPr>
            <a:normAutofit/>
          </a:bodyPr>
          <a:lstStyle/>
          <a:p>
            <a:r>
              <a:rPr lang="en-US" altLang="en-US" dirty="0"/>
              <a:t> Date sold (from 1099-B Box 1a) </a:t>
            </a:r>
          </a:p>
          <a:p>
            <a:r>
              <a:rPr lang="en-US" altLang="en-US" dirty="0"/>
              <a:t> Sales Price (from 1099-B Box 2) </a:t>
            </a:r>
          </a:p>
          <a:p>
            <a:r>
              <a:rPr lang="en-US" altLang="en-US" dirty="0"/>
              <a:t> Cost (from 1099-B Box 3, taxpayer, internet)</a:t>
            </a:r>
          </a:p>
          <a:p>
            <a:r>
              <a:rPr lang="en-US" altLang="en-US" dirty="0"/>
              <a:t> Adjustment to Gain/Loss </a:t>
            </a:r>
          </a:p>
          <a:p>
            <a:r>
              <a:rPr lang="en-US" altLang="en-US" dirty="0"/>
              <a:t> Gain/Loss adjustment explanation</a:t>
            </a:r>
          </a:p>
          <a:p>
            <a:pPr lvl="1"/>
            <a:r>
              <a:rPr lang="en-US" altLang="en-US" dirty="0"/>
              <a:t> Refer to Pub 4012 Page D-26 for adjustment reasons and associated explanation to choose</a:t>
            </a:r>
          </a:p>
          <a:p>
            <a:pPr lvl="1"/>
            <a:r>
              <a:rPr lang="en-US" altLang="en-US" dirty="0"/>
              <a:t> TaxSlayer will populate appropriate adjustment code on Form 8949</a:t>
            </a:r>
          </a:p>
        </p:txBody>
      </p:sp>
      <p:sp>
        <p:nvSpPr>
          <p:cNvPr id="8" name="TextBox 7"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dirty="0"/>
          </a:p>
        </p:txBody>
      </p:sp>
      <p:pic>
        <p:nvPicPr>
          <p:cNvPr id="9" name="Picture 8"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6381453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itle 1"/>
          <p:cNvSpPr>
            <a:spLocks noGrp="1"/>
          </p:cNvSpPr>
          <p:nvPr>
            <p:ph type="title"/>
          </p:nvPr>
        </p:nvSpPr>
        <p:spPr/>
        <p:txBody>
          <a:bodyPr/>
          <a:lstStyle/>
          <a:p>
            <a:r>
              <a:rPr lang="en-US" altLang="en-US" dirty="0"/>
              <a:t>Form 8949</a:t>
            </a:r>
            <a:endParaRPr lang="en-US" altLang="en-US" dirty="0">
              <a:solidFill>
                <a:srgbClr val="FF0000"/>
              </a:solidFill>
            </a:endParaRPr>
          </a:p>
        </p:txBody>
      </p:sp>
      <p:sp>
        <p:nvSpPr>
          <p:cNvPr id="194563" name="Content Placeholder 2"/>
          <p:cNvSpPr>
            <a:spLocks noGrp="1"/>
          </p:cNvSpPr>
          <p:nvPr>
            <p:ph idx="1"/>
          </p:nvPr>
        </p:nvSpPr>
        <p:spPr/>
        <p:txBody>
          <a:bodyPr>
            <a:normAutofit/>
          </a:bodyPr>
          <a:lstStyle/>
          <a:p>
            <a:pPr>
              <a:defRPr/>
            </a:pPr>
            <a:r>
              <a:rPr lang="en-US" dirty="0"/>
              <a:t> After transactions are entered in Capital Gain/Loss section, TaxSlayer will transfer transactions to Form 8949</a:t>
            </a:r>
          </a:p>
          <a:p>
            <a:pPr>
              <a:defRPr/>
            </a:pPr>
            <a:r>
              <a:rPr lang="en-US" dirty="0"/>
              <a:t> Up to six separate 8949 pages may be populated:</a:t>
            </a:r>
          </a:p>
          <a:p>
            <a:pPr lvl="1">
              <a:defRPr/>
            </a:pPr>
            <a:r>
              <a:rPr lang="en-US" dirty="0"/>
              <a:t> Code A - S/T with cost reported to IRS</a:t>
            </a:r>
          </a:p>
          <a:p>
            <a:pPr lvl="1">
              <a:defRPr/>
            </a:pPr>
            <a:r>
              <a:rPr lang="en-US" dirty="0"/>
              <a:t> Code B - S/T with cost not reported to IRS</a:t>
            </a:r>
          </a:p>
          <a:p>
            <a:pPr lvl="1">
              <a:defRPr/>
            </a:pPr>
            <a:r>
              <a:rPr lang="en-US" dirty="0"/>
              <a:t> Code C - S/T not reported on 1099-B</a:t>
            </a:r>
          </a:p>
          <a:p>
            <a:pPr lvl="1">
              <a:defRPr/>
            </a:pPr>
            <a:r>
              <a:rPr lang="en-US" dirty="0"/>
              <a:t> Code D - L/T with cost reported to IRS</a:t>
            </a:r>
          </a:p>
          <a:p>
            <a:pPr lvl="1">
              <a:defRPr/>
            </a:pPr>
            <a:r>
              <a:rPr lang="en-US" dirty="0"/>
              <a:t> Code E - L/T with cost not reported to IRS</a:t>
            </a:r>
          </a:p>
          <a:p>
            <a:pPr lvl="1">
              <a:defRPr/>
            </a:pPr>
            <a:r>
              <a:rPr lang="en-US" dirty="0"/>
              <a:t> Code F - L/T not reported on 1099-B</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237641453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570054" y="1562582"/>
            <a:ext cx="7564296" cy="4566755"/>
          </a:xfrm>
          <a:prstGeom prst="rect">
            <a:avLst/>
          </a:prstGeom>
        </p:spPr>
      </p:pic>
      <p:sp>
        <p:nvSpPr>
          <p:cNvPr id="423939" name="Rectangle 2"/>
          <p:cNvSpPr>
            <a:spLocks noGrp="1" noChangeArrowheads="1"/>
          </p:cNvSpPr>
          <p:nvPr>
            <p:ph type="title"/>
          </p:nvPr>
        </p:nvSpPr>
        <p:spPr/>
        <p:txBody>
          <a:bodyPr>
            <a:noAutofit/>
          </a:bodyPr>
          <a:lstStyle/>
          <a:p>
            <a:r>
              <a:rPr lang="en-US" altLang="en-US" sz="3000" dirty="0"/>
              <a:t>TS - Sales &amp; Other Dispositions of Capital Assets – Form 8949 for 1099 Code A (S/T, Cost Reported)</a:t>
            </a:r>
            <a:endParaRPr lang="en-US" altLang="en-US" sz="3000" dirty="0">
              <a:solidFill>
                <a:srgbClr val="FF000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34</a:t>
            </a:fld>
            <a:endParaRPr lang="en-US" dirty="0"/>
          </a:p>
        </p:txBody>
      </p:sp>
      <p:pic>
        <p:nvPicPr>
          <p:cNvPr id="11" name="Picture 10"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7" name="TextBox 6"/>
          <p:cNvSpPr txBox="1"/>
          <p:nvPr/>
        </p:nvSpPr>
        <p:spPr>
          <a:xfrm>
            <a:off x="612648" y="6091328"/>
            <a:ext cx="3364896"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 All 1099 code A transactions</a:t>
            </a:r>
          </a:p>
        </p:txBody>
      </p:sp>
      <p:sp>
        <p:nvSpPr>
          <p:cNvPr id="12" name="Oval 4"/>
          <p:cNvSpPr>
            <a:spLocks noChangeArrowheads="1"/>
          </p:cNvSpPr>
          <p:nvPr/>
        </p:nvSpPr>
        <p:spPr bwMode="auto">
          <a:xfrm>
            <a:off x="551727" y="4225242"/>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Oval 4"/>
          <p:cNvSpPr>
            <a:spLocks noChangeArrowheads="1"/>
          </p:cNvSpPr>
          <p:nvPr/>
        </p:nvSpPr>
        <p:spPr bwMode="auto">
          <a:xfrm>
            <a:off x="856527" y="1562582"/>
            <a:ext cx="787078" cy="40800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6" name="Oval 4"/>
          <p:cNvSpPr>
            <a:spLocks noChangeArrowheads="1"/>
          </p:cNvSpPr>
          <p:nvPr/>
        </p:nvSpPr>
        <p:spPr bwMode="auto">
          <a:xfrm>
            <a:off x="604778" y="2939970"/>
            <a:ext cx="609600" cy="40511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4963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4777" y="1515319"/>
            <a:ext cx="7496235" cy="4305045"/>
          </a:xfrm>
          <a:prstGeom prst="rect">
            <a:avLst/>
          </a:prstGeom>
        </p:spPr>
      </p:pic>
      <p:sp>
        <p:nvSpPr>
          <p:cNvPr id="425987" name="Rectangle 2"/>
          <p:cNvSpPr>
            <a:spLocks noGrp="1" noChangeArrowheads="1"/>
          </p:cNvSpPr>
          <p:nvPr>
            <p:ph type="title"/>
          </p:nvPr>
        </p:nvSpPr>
        <p:spPr/>
        <p:txBody>
          <a:bodyPr>
            <a:normAutofit/>
          </a:bodyPr>
          <a:lstStyle/>
          <a:p>
            <a:r>
              <a:rPr lang="en-US" altLang="en-US" sz="3000" dirty="0">
                <a:solidFill>
                  <a:srgbClr val="000000"/>
                </a:solidFill>
              </a:rPr>
              <a:t>TS - Sales &amp; Other Dispositions of Capital Assets – Form 8949 for 1099 Code D (L/T, Cost Reported)</a:t>
            </a:r>
            <a:endParaRPr lang="en-US" altLang="en-US" sz="3000" dirty="0">
              <a:solidFill>
                <a:srgbClr val="FF0000"/>
              </a:solidFill>
            </a:endParaRPr>
          </a:p>
        </p:txBody>
      </p:sp>
      <p:sp>
        <p:nvSpPr>
          <p:cNvPr id="7" name="TextBox 6"/>
          <p:cNvSpPr txBox="1"/>
          <p:nvPr/>
        </p:nvSpPr>
        <p:spPr>
          <a:xfrm>
            <a:off x="612648" y="5741250"/>
            <a:ext cx="3429144" cy="369332"/>
          </a:xfrm>
          <a:prstGeom prst="rect">
            <a:avLst/>
          </a:prstGeom>
          <a:solidFill>
            <a:schemeClr val="accent5">
              <a:lumMod val="75000"/>
            </a:schemeClr>
          </a:solidFill>
        </p:spPr>
        <p:txBody>
          <a:bodyPr wrap="none">
            <a:spAutoFit/>
          </a:bodyPr>
          <a:lstStyle/>
          <a:p>
            <a:pPr eaLnBrk="1" hangingPunct="1">
              <a:defRPr/>
            </a:pPr>
            <a:r>
              <a:rPr lang="en-US" b="1" dirty="0">
                <a:latin typeface="Arial" charset="0"/>
              </a:rPr>
              <a:t>All 1099 Code D transactions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35</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3" name="Oval 4"/>
          <p:cNvSpPr>
            <a:spLocks noChangeArrowheads="1"/>
          </p:cNvSpPr>
          <p:nvPr/>
        </p:nvSpPr>
        <p:spPr bwMode="auto">
          <a:xfrm>
            <a:off x="604777" y="151531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5" name="Oval 4"/>
          <p:cNvSpPr>
            <a:spLocks noChangeArrowheads="1"/>
          </p:cNvSpPr>
          <p:nvPr/>
        </p:nvSpPr>
        <p:spPr bwMode="auto">
          <a:xfrm>
            <a:off x="682905" y="3067291"/>
            <a:ext cx="601885" cy="33855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258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12648" y="1630680"/>
            <a:ext cx="7512177" cy="4403407"/>
          </a:xfrm>
          <a:prstGeom prst="rect">
            <a:avLst/>
          </a:prstGeom>
        </p:spPr>
      </p:pic>
      <p:sp>
        <p:nvSpPr>
          <p:cNvPr id="425987" name="Rectangle 2"/>
          <p:cNvSpPr>
            <a:spLocks noGrp="1" noChangeArrowheads="1"/>
          </p:cNvSpPr>
          <p:nvPr>
            <p:ph type="title"/>
          </p:nvPr>
        </p:nvSpPr>
        <p:spPr>
          <a:xfrm>
            <a:off x="609600" y="277813"/>
            <a:ext cx="8237220" cy="1143000"/>
          </a:xfrm>
        </p:spPr>
        <p:txBody>
          <a:bodyPr>
            <a:noAutofit/>
          </a:bodyPr>
          <a:lstStyle/>
          <a:p>
            <a:r>
              <a:rPr lang="en-US" altLang="en-US" sz="2900" dirty="0">
                <a:solidFill>
                  <a:srgbClr val="000000"/>
                </a:solidFill>
              </a:rPr>
              <a:t>TS - Sales &amp; Other Dispositions of Capital Assets – Form 8949 for 1099 Code E (L/T, Cost Not Reported)</a:t>
            </a:r>
            <a:endParaRPr lang="en-US" altLang="en-US" sz="2900" dirty="0">
              <a:solidFill>
                <a:srgbClr val="FF0000"/>
              </a:solidFill>
            </a:endParaRPr>
          </a:p>
        </p:txBody>
      </p:sp>
      <p:sp>
        <p:nvSpPr>
          <p:cNvPr id="7" name="TextBox 6"/>
          <p:cNvSpPr txBox="1"/>
          <p:nvPr/>
        </p:nvSpPr>
        <p:spPr>
          <a:xfrm>
            <a:off x="609600" y="6019800"/>
            <a:ext cx="3416320" cy="369332"/>
          </a:xfrm>
          <a:prstGeom prst="rect">
            <a:avLst/>
          </a:prstGeom>
          <a:solidFill>
            <a:schemeClr val="accent5">
              <a:lumMod val="75000"/>
            </a:schemeClr>
          </a:solidFill>
        </p:spPr>
        <p:txBody>
          <a:bodyPr wrap="none">
            <a:spAutoFit/>
          </a:bodyPr>
          <a:lstStyle/>
          <a:p>
            <a:pPr eaLnBrk="1" hangingPunct="1">
              <a:defRPr/>
            </a:pPr>
            <a:r>
              <a:rPr lang="en-US" b="1" dirty="0">
                <a:latin typeface="Arial" charset="0"/>
              </a:rPr>
              <a:t>All 1099 Code E transactions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74225" y="4073324"/>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3" name="Oval 4"/>
          <p:cNvSpPr>
            <a:spLocks noChangeArrowheads="1"/>
          </p:cNvSpPr>
          <p:nvPr/>
        </p:nvSpPr>
        <p:spPr bwMode="auto">
          <a:xfrm>
            <a:off x="604777" y="151531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5" name="Oval 4"/>
          <p:cNvSpPr>
            <a:spLocks noChangeArrowheads="1"/>
          </p:cNvSpPr>
          <p:nvPr/>
        </p:nvSpPr>
        <p:spPr bwMode="auto">
          <a:xfrm>
            <a:off x="512179" y="2511706"/>
            <a:ext cx="784185" cy="33855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8668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itle 1"/>
          <p:cNvSpPr>
            <a:spLocks noGrp="1"/>
          </p:cNvSpPr>
          <p:nvPr>
            <p:ph type="title"/>
          </p:nvPr>
        </p:nvSpPr>
        <p:spPr>
          <a:xfrm>
            <a:off x="609600" y="304800"/>
            <a:ext cx="7772400" cy="1143000"/>
          </a:xfrm>
        </p:spPr>
        <p:txBody>
          <a:bodyPr>
            <a:noAutofit/>
          </a:bodyPr>
          <a:lstStyle/>
          <a:p>
            <a:r>
              <a:rPr lang="en-US" altLang="en-US" sz="3800" dirty="0"/>
              <a:t>Capital Gains &amp; Losses on Schedule D</a:t>
            </a:r>
            <a:endParaRPr lang="en-US" altLang="en-US" sz="3800" dirty="0">
              <a:solidFill>
                <a:srgbClr val="FF0000"/>
              </a:solidFill>
            </a:endParaRPr>
          </a:p>
        </p:txBody>
      </p:sp>
      <p:sp>
        <p:nvSpPr>
          <p:cNvPr id="428035" name="Content Placeholder 2"/>
          <p:cNvSpPr>
            <a:spLocks noGrp="1"/>
          </p:cNvSpPr>
          <p:nvPr>
            <p:ph idx="1"/>
          </p:nvPr>
        </p:nvSpPr>
        <p:spPr>
          <a:xfrm>
            <a:off x="609599" y="1524000"/>
            <a:ext cx="8373035" cy="4800600"/>
          </a:xfrm>
        </p:spPr>
        <p:txBody>
          <a:bodyPr>
            <a:normAutofit/>
          </a:bodyPr>
          <a:lstStyle/>
          <a:p>
            <a:r>
              <a:rPr lang="en-US" altLang="en-US" sz="3000" dirty="0"/>
              <a:t> TaxSlayer transfers data from 8949s to Schedule D</a:t>
            </a:r>
          </a:p>
          <a:p>
            <a:r>
              <a:rPr lang="en-US" altLang="en-US" sz="3000" dirty="0"/>
              <a:t> Schedule D shows summary lines of transferred totals</a:t>
            </a:r>
          </a:p>
          <a:p>
            <a:pPr lvl="1"/>
            <a:r>
              <a:rPr lang="en-US" altLang="en-US" sz="2700" dirty="0"/>
              <a:t> Line 1b – S/T with Box A checked in Part I on 8949</a:t>
            </a:r>
          </a:p>
          <a:p>
            <a:pPr lvl="1"/>
            <a:r>
              <a:rPr lang="en-US" altLang="en-US" sz="2700" dirty="0"/>
              <a:t> Line 2 – S/T with Box B checked in Part I on 8949</a:t>
            </a:r>
          </a:p>
          <a:p>
            <a:pPr lvl="1"/>
            <a:r>
              <a:rPr lang="en-US" altLang="en-US" sz="2700" dirty="0"/>
              <a:t> Line 3 – S/T with Box C checked in Part I on 8949</a:t>
            </a:r>
          </a:p>
          <a:p>
            <a:pPr lvl="1"/>
            <a:r>
              <a:rPr lang="en-US" altLang="en-US" sz="2700" dirty="0"/>
              <a:t> Line 8b – L/T with Box D checked in Part II on 8949</a:t>
            </a:r>
          </a:p>
          <a:p>
            <a:pPr lvl="1"/>
            <a:r>
              <a:rPr lang="en-US" altLang="en-US" sz="2700" dirty="0"/>
              <a:t> Line 9 – L/T with Box E checked in Part II on 8949</a:t>
            </a:r>
          </a:p>
          <a:p>
            <a:pPr lvl="1"/>
            <a:r>
              <a:rPr lang="en-US" altLang="en-US" sz="2700" dirty="0"/>
              <a:t> Line 10 – L/T with Box F checked in Part II on 8949</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37</a:t>
            </a:fld>
            <a:endParaRPr lang="en-US" dirty="0"/>
          </a:p>
        </p:txBody>
      </p:sp>
      <p:pic>
        <p:nvPicPr>
          <p:cNvPr id="7" name="Picture 6" descr="NJ TaxSlayer" title="NJ TaxSlayer"/>
          <p:cNvPicPr>
            <a:picLocks noChangeAspect="1"/>
          </p:cNvPicPr>
          <p:nvPr/>
        </p:nvPicPr>
        <p:blipFill>
          <a:blip r:embed="rId3" cstate="print"/>
          <a:stretch>
            <a:fillRect/>
          </a:stretch>
        </p:blipFill>
        <p:spPr>
          <a:xfrm>
            <a:off x="0" y="685800"/>
            <a:ext cx="612648" cy="163373"/>
          </a:xfrm>
          <a:prstGeom prst="rect">
            <a:avLst/>
          </a:prstGeom>
        </p:spPr>
      </p:pic>
    </p:spTree>
    <p:extLst>
      <p:ext uri="{BB962C8B-B14F-4D97-AF65-F5344CB8AC3E}">
        <p14:creationId xmlns:p14="http://schemas.microsoft.com/office/powerpoint/2010/main" val="2531888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itle 1"/>
          <p:cNvSpPr>
            <a:spLocks noGrp="1"/>
          </p:cNvSpPr>
          <p:nvPr>
            <p:ph type="title"/>
          </p:nvPr>
        </p:nvSpPr>
        <p:spPr/>
        <p:txBody>
          <a:bodyPr>
            <a:normAutofit/>
          </a:bodyPr>
          <a:lstStyle/>
          <a:p>
            <a:r>
              <a:rPr lang="en-US" altLang="en-US" sz="3800"/>
              <a:t>Capital Gains &amp; Losses on Schedule D</a:t>
            </a:r>
            <a:endParaRPr lang="en-US" altLang="en-US" sz="3800" dirty="0"/>
          </a:p>
        </p:txBody>
      </p:sp>
      <p:sp>
        <p:nvSpPr>
          <p:cNvPr id="208899" name="Content Placeholder 2"/>
          <p:cNvSpPr>
            <a:spLocks noGrp="1"/>
          </p:cNvSpPr>
          <p:nvPr>
            <p:ph idx="1"/>
          </p:nvPr>
        </p:nvSpPr>
        <p:spPr>
          <a:xfrm>
            <a:off x="609600" y="1524000"/>
            <a:ext cx="8077200" cy="4800600"/>
          </a:xfrm>
        </p:spPr>
        <p:txBody>
          <a:bodyPr>
            <a:normAutofit/>
          </a:bodyPr>
          <a:lstStyle/>
          <a:p>
            <a:pPr>
              <a:defRPr/>
            </a:pPr>
            <a:r>
              <a:rPr lang="en-US" sz="2800" dirty="0"/>
              <a:t> TaxSlayer will transfer any capital gains distributions from 1099-DIV to Sch D Line 13</a:t>
            </a:r>
          </a:p>
          <a:p>
            <a:pPr>
              <a:defRPr/>
            </a:pPr>
            <a:r>
              <a:rPr lang="en-US" sz="2800" dirty="0"/>
              <a:t> Short-term/long-term capital loss carryover from last year is transferred to Sch D Part I Line 6/Part II Line 14</a:t>
            </a:r>
          </a:p>
          <a:p>
            <a:pPr>
              <a:defRPr/>
            </a:pPr>
            <a:r>
              <a:rPr lang="en-US" sz="2800" dirty="0"/>
              <a:t> TaxSlayer t</a:t>
            </a:r>
            <a:r>
              <a:rPr lang="en-US" sz="2600" dirty="0"/>
              <a:t>ransfers net capital gain/loss to 1040 Line 13 </a:t>
            </a:r>
          </a:p>
          <a:p>
            <a:pPr lvl="1">
              <a:buFont typeface="Wingdings" panose="05000000000000000000" pitchFamily="2" charset="2"/>
              <a:buNone/>
              <a:defRPr/>
            </a:pPr>
            <a:r>
              <a:rPr lang="en-US" sz="2600" dirty="0"/>
              <a:t> </a:t>
            </a:r>
          </a:p>
          <a:p>
            <a:pPr marL="0">
              <a:buFont typeface="Wingdings" panose="05000000000000000000" pitchFamily="2" charset="2"/>
              <a:buNone/>
              <a:defRPr/>
            </a:pPr>
            <a:r>
              <a:rPr lang="en-US" sz="2600" b="1" dirty="0"/>
              <a:t>NOTE:  </a:t>
            </a:r>
            <a:r>
              <a:rPr lang="en-US" sz="2600" dirty="0"/>
              <a:t>Loss on 1040 Line 13 is capped at $3,000.  If loss is greater than that, TaxSlayer creates Capital Loss Carryover Worksheet</a:t>
            </a:r>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38</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
        <p:nvSpPr>
          <p:cNvPr id="9" name="TextBox 8"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Tree>
    <p:extLst>
      <p:ext uri="{BB962C8B-B14F-4D97-AF65-F5344CB8AC3E}">
        <p14:creationId xmlns:p14="http://schemas.microsoft.com/office/powerpoint/2010/main" val="15219996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72249"/>
            <a:ext cx="7653759" cy="4854594"/>
          </a:xfrm>
          <a:prstGeom prst="rect">
            <a:avLst/>
          </a:prstGeom>
        </p:spPr>
      </p:pic>
      <p:sp>
        <p:nvSpPr>
          <p:cNvPr id="430082" name="Title 1"/>
          <p:cNvSpPr>
            <a:spLocks noGrp="1"/>
          </p:cNvSpPr>
          <p:nvPr>
            <p:ph type="title"/>
          </p:nvPr>
        </p:nvSpPr>
        <p:spPr/>
        <p:txBody>
          <a:bodyPr>
            <a:normAutofit/>
          </a:bodyPr>
          <a:lstStyle/>
          <a:p>
            <a:r>
              <a:rPr lang="en-US" altLang="en-US" dirty="0"/>
              <a:t>TS - Schedule D Part I – Short-Term Capital Gains/Losses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39</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TextBox 11"/>
          <p:cNvSpPr txBox="1"/>
          <p:nvPr/>
        </p:nvSpPr>
        <p:spPr>
          <a:xfrm>
            <a:off x="2581155" y="5414058"/>
            <a:ext cx="4685898" cy="369332"/>
          </a:xfrm>
          <a:prstGeom prst="rect">
            <a:avLst/>
          </a:prstGeom>
          <a:solidFill>
            <a:schemeClr val="accent5">
              <a:lumMod val="75000"/>
            </a:schemeClr>
          </a:solidFill>
          <a:ln>
            <a:solidFill>
              <a:srgbClr val="002060"/>
            </a:solidFill>
          </a:ln>
        </p:spPr>
        <p:txBody>
          <a:bodyPr wrap="none">
            <a:spAutoFit/>
          </a:bodyPr>
          <a:lstStyle/>
          <a:p>
            <a:pPr eaLnBrk="1" hangingPunct="1">
              <a:defRPr/>
            </a:pPr>
            <a:r>
              <a:rPr lang="en-US" b="1" dirty="0">
                <a:latin typeface="Arial" charset="0"/>
              </a:rPr>
              <a:t>S/T capital loss carryover from prior year</a:t>
            </a:r>
          </a:p>
        </p:txBody>
      </p:sp>
      <p:sp>
        <p:nvSpPr>
          <p:cNvPr id="13" name="TextBox 12"/>
          <p:cNvSpPr txBox="1"/>
          <p:nvPr/>
        </p:nvSpPr>
        <p:spPr>
          <a:xfrm>
            <a:off x="4085863" y="3958542"/>
            <a:ext cx="4292522" cy="369332"/>
          </a:xfrm>
          <a:prstGeom prst="rect">
            <a:avLst/>
          </a:prstGeom>
          <a:solidFill>
            <a:schemeClr val="accent5">
              <a:lumMod val="75000"/>
            </a:schemeClr>
          </a:solidFill>
          <a:ln>
            <a:solidFill>
              <a:srgbClr val="002060"/>
            </a:solidFill>
          </a:ln>
        </p:spPr>
        <p:txBody>
          <a:bodyPr wrap="none" rtlCol="0">
            <a:spAutoFit/>
          </a:bodyPr>
          <a:lstStyle/>
          <a:p>
            <a:r>
              <a:rPr lang="en-US" b="1" dirty="0"/>
              <a:t>Totals from 8949 Code A transactions</a:t>
            </a:r>
          </a:p>
        </p:txBody>
      </p:sp>
      <p:sp>
        <p:nvSpPr>
          <p:cNvPr id="14" name="Oval 4"/>
          <p:cNvSpPr>
            <a:spLocks noChangeArrowheads="1"/>
          </p:cNvSpPr>
          <p:nvPr/>
        </p:nvSpPr>
        <p:spPr bwMode="auto">
          <a:xfrm>
            <a:off x="7630610" y="5786377"/>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7257327" y="5729468"/>
            <a:ext cx="373283" cy="209309"/>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548850" y="6076709"/>
            <a:ext cx="2313454" cy="369332"/>
          </a:xfrm>
          <a:prstGeom prst="rect">
            <a:avLst/>
          </a:prstGeom>
          <a:solidFill>
            <a:schemeClr val="accent5">
              <a:lumMod val="75000"/>
            </a:schemeClr>
          </a:solidFill>
          <a:ln>
            <a:solidFill>
              <a:srgbClr val="002060"/>
            </a:solidFill>
          </a:ln>
        </p:spPr>
        <p:txBody>
          <a:bodyPr wrap="none" rtlCol="0">
            <a:spAutoFit/>
          </a:bodyPr>
          <a:lstStyle/>
          <a:p>
            <a:r>
              <a:rPr lang="en-US" b="1" dirty="0"/>
              <a:t>Net S/T capital gain</a:t>
            </a:r>
          </a:p>
        </p:txBody>
      </p:sp>
      <p:sp>
        <p:nvSpPr>
          <p:cNvPr id="20" name="Oval 4"/>
          <p:cNvSpPr>
            <a:spLocks noChangeArrowheads="1"/>
          </p:cNvSpPr>
          <p:nvPr/>
        </p:nvSpPr>
        <p:spPr bwMode="auto">
          <a:xfrm>
            <a:off x="7653759" y="6122043"/>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1" name="Straight Arrow Connector 20"/>
          <p:cNvCxnSpPr>
            <a:endCxn id="20" idx="2"/>
          </p:cNvCxnSpPr>
          <p:nvPr/>
        </p:nvCxnSpPr>
        <p:spPr bwMode="auto">
          <a:xfrm>
            <a:off x="6898511" y="6273478"/>
            <a:ext cx="755248" cy="96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9018526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dirty="0"/>
              <a:t>Stock Sales – Capital Gains</a:t>
            </a:r>
          </a:p>
        </p:txBody>
      </p:sp>
      <p:sp>
        <p:nvSpPr>
          <p:cNvPr id="356355" name="Rectangle 3"/>
          <p:cNvSpPr>
            <a:spLocks noGrp="1" noChangeArrowheads="1"/>
          </p:cNvSpPr>
          <p:nvPr>
            <p:ph idx="1"/>
          </p:nvPr>
        </p:nvSpPr>
        <p:spPr/>
        <p:txBody>
          <a:bodyPr>
            <a:normAutofit/>
          </a:bodyPr>
          <a:lstStyle/>
          <a:p>
            <a:r>
              <a:rPr lang="en-US" altLang="en-US" sz="3400" dirty="0"/>
              <a:t> TaxSlayer does the following:</a:t>
            </a:r>
          </a:p>
          <a:p>
            <a:pPr lvl="1"/>
            <a:r>
              <a:rPr lang="en-US" altLang="en-US" sz="3200" dirty="0"/>
              <a:t> Determines whether long/short term</a:t>
            </a:r>
          </a:p>
          <a:p>
            <a:pPr lvl="1"/>
            <a:r>
              <a:rPr lang="en-US" altLang="en-US" sz="3200" dirty="0"/>
              <a:t> Calculates taxable gain/loss</a:t>
            </a:r>
          </a:p>
          <a:p>
            <a:pPr lvl="1"/>
            <a:r>
              <a:rPr lang="en-US" altLang="en-US" sz="3200" dirty="0"/>
              <a:t> Calculates tax liability</a:t>
            </a:r>
          </a:p>
          <a:p>
            <a:pPr lvl="1"/>
            <a:r>
              <a:rPr lang="en-US" altLang="en-US" sz="3200" dirty="0"/>
              <a:t> Calculates capital loss carryover to next year</a:t>
            </a:r>
          </a:p>
          <a:p>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969085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474828"/>
            <a:ext cx="7630610" cy="4604774"/>
          </a:xfrm>
          <a:prstGeom prst="rect">
            <a:avLst/>
          </a:prstGeom>
        </p:spPr>
      </p:pic>
      <p:sp>
        <p:nvSpPr>
          <p:cNvPr id="432131" name="Title 1"/>
          <p:cNvSpPr>
            <a:spLocks noGrp="1"/>
          </p:cNvSpPr>
          <p:nvPr>
            <p:ph type="title"/>
          </p:nvPr>
        </p:nvSpPr>
        <p:spPr/>
        <p:txBody>
          <a:bodyPr>
            <a:normAutofit/>
          </a:bodyPr>
          <a:lstStyle/>
          <a:p>
            <a:r>
              <a:rPr lang="en-US" altLang="en-US" dirty="0"/>
              <a:t>TS - Schedule D Part II –          </a:t>
            </a:r>
            <a:br>
              <a:rPr lang="en-US" altLang="en-US" dirty="0"/>
            </a:br>
            <a:r>
              <a:rPr lang="en-US" altLang="en-US" dirty="0"/>
              <a:t>Long-Term Capital Gains/Losses</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40</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TextBox 11"/>
          <p:cNvSpPr txBox="1"/>
          <p:nvPr/>
        </p:nvSpPr>
        <p:spPr>
          <a:xfrm>
            <a:off x="3808071" y="2986268"/>
            <a:ext cx="4373826" cy="369332"/>
          </a:xfrm>
          <a:prstGeom prst="rect">
            <a:avLst/>
          </a:prstGeom>
          <a:solidFill>
            <a:schemeClr val="accent5">
              <a:lumMod val="75000"/>
            </a:schemeClr>
          </a:solidFill>
          <a:ln>
            <a:solidFill>
              <a:srgbClr val="002060"/>
            </a:solidFill>
          </a:ln>
        </p:spPr>
        <p:txBody>
          <a:bodyPr wrap="none" rtlCol="0">
            <a:spAutoFit/>
          </a:bodyPr>
          <a:lstStyle/>
          <a:p>
            <a:r>
              <a:rPr lang="en-US" b="1" dirty="0"/>
              <a:t>Totals from 8949 Code D transactions</a:t>
            </a:r>
          </a:p>
        </p:txBody>
      </p:sp>
      <p:sp>
        <p:nvSpPr>
          <p:cNvPr id="13" name="TextBox 12"/>
          <p:cNvSpPr txBox="1"/>
          <p:nvPr/>
        </p:nvSpPr>
        <p:spPr>
          <a:xfrm>
            <a:off x="3900668" y="4062714"/>
            <a:ext cx="4362692" cy="369332"/>
          </a:xfrm>
          <a:prstGeom prst="rect">
            <a:avLst/>
          </a:prstGeom>
          <a:solidFill>
            <a:schemeClr val="accent5">
              <a:lumMod val="75000"/>
            </a:schemeClr>
          </a:solidFill>
          <a:ln>
            <a:solidFill>
              <a:srgbClr val="002060"/>
            </a:solidFill>
          </a:ln>
        </p:spPr>
        <p:txBody>
          <a:bodyPr wrap="square" rtlCol="0">
            <a:spAutoFit/>
          </a:bodyPr>
          <a:lstStyle/>
          <a:p>
            <a:r>
              <a:rPr lang="en-US" b="1" dirty="0"/>
              <a:t>Totals from 8949 Code E transactions</a:t>
            </a:r>
          </a:p>
        </p:txBody>
      </p:sp>
      <p:sp>
        <p:nvSpPr>
          <p:cNvPr id="14" name="TextBox 13"/>
          <p:cNvSpPr txBox="1"/>
          <p:nvPr/>
        </p:nvSpPr>
        <p:spPr>
          <a:xfrm>
            <a:off x="2164466" y="5402483"/>
            <a:ext cx="4673074" cy="369332"/>
          </a:xfrm>
          <a:prstGeom prst="rect">
            <a:avLst/>
          </a:prstGeom>
          <a:solidFill>
            <a:schemeClr val="accent5">
              <a:lumMod val="75000"/>
            </a:schemeClr>
          </a:solidFill>
          <a:ln>
            <a:solidFill>
              <a:srgbClr val="002060"/>
            </a:solidFill>
          </a:ln>
        </p:spPr>
        <p:txBody>
          <a:bodyPr wrap="none">
            <a:spAutoFit/>
          </a:bodyPr>
          <a:lstStyle/>
          <a:p>
            <a:pPr eaLnBrk="1" hangingPunct="1">
              <a:defRPr/>
            </a:pPr>
            <a:r>
              <a:rPr lang="en-US" b="1" dirty="0">
                <a:latin typeface="Arial" charset="0"/>
              </a:rPr>
              <a:t>L/T capital loss carryover from prior year</a:t>
            </a:r>
          </a:p>
        </p:txBody>
      </p:sp>
      <p:sp>
        <p:nvSpPr>
          <p:cNvPr id="15" name="Oval 4"/>
          <p:cNvSpPr>
            <a:spLocks noChangeArrowheads="1"/>
          </p:cNvSpPr>
          <p:nvPr/>
        </p:nvSpPr>
        <p:spPr bwMode="auto">
          <a:xfrm>
            <a:off x="7653760" y="5415987"/>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a:stCxn id="14" idx="3"/>
            <a:endCxn id="15" idx="2"/>
          </p:cNvCxnSpPr>
          <p:nvPr/>
        </p:nvCxnSpPr>
        <p:spPr bwMode="auto">
          <a:xfrm flipV="1">
            <a:off x="6837540" y="5568387"/>
            <a:ext cx="816220" cy="18762"/>
          </a:xfrm>
          <a:prstGeom prst="straightConnector1">
            <a:avLst/>
          </a:prstGeom>
          <a:noFill/>
          <a:ln w="38100" cap="flat" cmpd="sng" algn="ctr">
            <a:solidFill>
              <a:srgbClr val="FF0000"/>
            </a:solidFill>
            <a:prstDash val="solid"/>
            <a:round/>
            <a:headEnd type="none" w="med" len="med"/>
            <a:tailEnd type="triangle"/>
          </a:ln>
          <a:effectLst/>
        </p:spPr>
      </p:cxnSp>
      <p:sp>
        <p:nvSpPr>
          <p:cNvPr id="19" name="TextBox 18"/>
          <p:cNvSpPr txBox="1"/>
          <p:nvPr/>
        </p:nvSpPr>
        <p:spPr>
          <a:xfrm>
            <a:off x="4514126" y="5798917"/>
            <a:ext cx="2287806" cy="369332"/>
          </a:xfrm>
          <a:prstGeom prst="rect">
            <a:avLst/>
          </a:prstGeom>
          <a:solidFill>
            <a:schemeClr val="accent5">
              <a:lumMod val="75000"/>
            </a:schemeClr>
          </a:solidFill>
          <a:ln>
            <a:solidFill>
              <a:srgbClr val="002060"/>
            </a:solidFill>
          </a:ln>
        </p:spPr>
        <p:txBody>
          <a:bodyPr wrap="none" rtlCol="0">
            <a:spAutoFit/>
          </a:bodyPr>
          <a:lstStyle/>
          <a:p>
            <a:r>
              <a:rPr lang="en-US" b="1" dirty="0"/>
              <a:t>Net L/T capital loss</a:t>
            </a:r>
          </a:p>
        </p:txBody>
      </p:sp>
      <p:sp>
        <p:nvSpPr>
          <p:cNvPr id="20" name="Oval 4"/>
          <p:cNvSpPr>
            <a:spLocks noChangeArrowheads="1"/>
          </p:cNvSpPr>
          <p:nvPr/>
        </p:nvSpPr>
        <p:spPr bwMode="auto">
          <a:xfrm>
            <a:off x="7514863" y="5774802"/>
            <a:ext cx="726312"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1" name="Straight Arrow Connector 20"/>
          <p:cNvCxnSpPr>
            <a:stCxn id="19" idx="3"/>
          </p:cNvCxnSpPr>
          <p:nvPr/>
        </p:nvCxnSpPr>
        <p:spPr bwMode="auto">
          <a:xfrm flipV="1">
            <a:off x="6801932" y="5972537"/>
            <a:ext cx="686888" cy="11046"/>
          </a:xfrm>
          <a:prstGeom prst="straightConnector1">
            <a:avLst/>
          </a:prstGeom>
          <a:noFill/>
          <a:ln w="38100" cap="flat" cmpd="sng" algn="ctr">
            <a:solidFill>
              <a:srgbClr val="FF0000"/>
            </a:solidFill>
            <a:prstDash val="solid"/>
            <a:round/>
            <a:headEnd type="none" w="med" len="med"/>
            <a:tailEnd type="triangle"/>
          </a:ln>
          <a:effectLst/>
        </p:spPr>
      </p:cxnSp>
      <p:sp>
        <p:nvSpPr>
          <p:cNvPr id="26" name="TextBox 25"/>
          <p:cNvSpPr txBox="1"/>
          <p:nvPr/>
        </p:nvSpPr>
        <p:spPr>
          <a:xfrm>
            <a:off x="3622877" y="4629873"/>
            <a:ext cx="4710896" cy="369332"/>
          </a:xfrm>
          <a:prstGeom prst="rect">
            <a:avLst/>
          </a:prstGeom>
          <a:solidFill>
            <a:schemeClr val="accent5">
              <a:lumMod val="75000"/>
            </a:schemeClr>
          </a:solidFill>
          <a:ln>
            <a:solidFill>
              <a:srgbClr val="002060"/>
            </a:solidFill>
          </a:ln>
        </p:spPr>
        <p:txBody>
          <a:bodyPr wrap="square" rtlCol="0">
            <a:spAutoFit/>
          </a:bodyPr>
          <a:lstStyle/>
          <a:p>
            <a:r>
              <a:rPr lang="en-US" b="1" dirty="0"/>
              <a:t>Capital gains distributions from1099-DIV</a:t>
            </a:r>
          </a:p>
        </p:txBody>
      </p:sp>
      <p:sp>
        <p:nvSpPr>
          <p:cNvPr id="27" name="Oval 4"/>
          <p:cNvSpPr>
            <a:spLocks noChangeArrowheads="1"/>
          </p:cNvSpPr>
          <p:nvPr/>
        </p:nvSpPr>
        <p:spPr bwMode="auto">
          <a:xfrm>
            <a:off x="7630610" y="510347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8" name="Straight Arrow Connector 27"/>
          <p:cNvCxnSpPr>
            <a:endCxn id="27" idx="1"/>
          </p:cNvCxnSpPr>
          <p:nvPr/>
        </p:nvCxnSpPr>
        <p:spPr bwMode="auto">
          <a:xfrm>
            <a:off x="7280476" y="5034987"/>
            <a:ext cx="439408" cy="11312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714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1" y="1578077"/>
            <a:ext cx="7354528" cy="4603648"/>
          </a:xfrm>
          <a:prstGeom prst="rect">
            <a:avLst/>
          </a:prstGeom>
        </p:spPr>
      </p:pic>
      <p:sp>
        <p:nvSpPr>
          <p:cNvPr id="440323" name="Title 1"/>
          <p:cNvSpPr>
            <a:spLocks noGrp="1"/>
          </p:cNvSpPr>
          <p:nvPr>
            <p:ph type="title"/>
          </p:nvPr>
        </p:nvSpPr>
        <p:spPr/>
        <p:txBody>
          <a:bodyPr>
            <a:normAutofit/>
          </a:bodyPr>
          <a:lstStyle/>
          <a:p>
            <a:r>
              <a:rPr lang="en-US" altLang="en-US" dirty="0"/>
              <a:t>TS - Capital Gain/Loss – 1040 Line 13</a:t>
            </a:r>
          </a:p>
        </p:txBody>
      </p:sp>
      <p:sp>
        <p:nvSpPr>
          <p:cNvPr id="7" name="Oval 4"/>
          <p:cNvSpPr>
            <a:spLocks noChangeArrowheads="1"/>
          </p:cNvSpPr>
          <p:nvPr/>
        </p:nvSpPr>
        <p:spPr bwMode="auto">
          <a:xfrm>
            <a:off x="7246498" y="5874575"/>
            <a:ext cx="717631" cy="2777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TextBox 7"/>
          <p:cNvSpPr txBox="1"/>
          <p:nvPr/>
        </p:nvSpPr>
        <p:spPr>
          <a:xfrm>
            <a:off x="2354483" y="5104436"/>
            <a:ext cx="4237057"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Maximum capital loss in current year</a:t>
            </a:r>
          </a:p>
        </p:txBody>
      </p:sp>
      <p:sp>
        <p:nvSpPr>
          <p:cNvPr id="12" name="Line 7"/>
          <p:cNvSpPr>
            <a:spLocks noChangeShapeType="1"/>
          </p:cNvSpPr>
          <p:nvPr/>
        </p:nvSpPr>
        <p:spPr bwMode="auto">
          <a:xfrm>
            <a:off x="6591540" y="5473768"/>
            <a:ext cx="741550" cy="45825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41</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59277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49193"/>
            <a:ext cx="7929716" cy="4770584"/>
          </a:xfrm>
          <a:prstGeom prst="rect">
            <a:avLst/>
          </a:prstGeom>
        </p:spPr>
      </p:pic>
      <p:sp>
        <p:nvSpPr>
          <p:cNvPr id="440323" name="Title 1"/>
          <p:cNvSpPr>
            <a:spLocks noGrp="1"/>
          </p:cNvSpPr>
          <p:nvPr>
            <p:ph type="title"/>
          </p:nvPr>
        </p:nvSpPr>
        <p:spPr/>
        <p:txBody>
          <a:bodyPr>
            <a:normAutofit/>
          </a:bodyPr>
          <a:lstStyle/>
          <a:p>
            <a:r>
              <a:rPr lang="en-US" altLang="en-US" dirty="0"/>
              <a:t>TS – Capital Loss Carryover Worksheet</a:t>
            </a:r>
          </a:p>
        </p:txBody>
      </p:sp>
      <p:sp>
        <p:nvSpPr>
          <p:cNvPr id="7" name="Oval 4"/>
          <p:cNvSpPr>
            <a:spLocks noChangeArrowheads="1"/>
          </p:cNvSpPr>
          <p:nvPr/>
        </p:nvSpPr>
        <p:spPr bwMode="auto">
          <a:xfrm>
            <a:off x="7558268" y="6041985"/>
            <a:ext cx="717631" cy="2777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TextBox 7"/>
          <p:cNvSpPr txBox="1"/>
          <p:nvPr/>
        </p:nvSpPr>
        <p:spPr>
          <a:xfrm>
            <a:off x="1775748" y="5903089"/>
            <a:ext cx="5121915" cy="369332"/>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Long-term capital loss carryover to next year</a:t>
            </a:r>
          </a:p>
        </p:txBody>
      </p:sp>
      <p:sp>
        <p:nvSpPr>
          <p:cNvPr id="12" name="Line 7"/>
          <p:cNvSpPr>
            <a:spLocks noChangeShapeType="1"/>
          </p:cNvSpPr>
          <p:nvPr/>
        </p:nvSpPr>
        <p:spPr bwMode="auto">
          <a:xfrm>
            <a:off x="6863787" y="6123008"/>
            <a:ext cx="694481" cy="1157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42</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4619343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a:stretch>
            <a:fillRect/>
          </a:stretch>
        </p:blipFill>
        <p:spPr bwMode="auto">
          <a:xfrm>
            <a:off x="662940" y="1554480"/>
            <a:ext cx="6938010" cy="4770120"/>
          </a:xfrm>
          <a:prstGeom prst="rect">
            <a:avLst/>
          </a:prstGeom>
          <a:noFill/>
          <a:ln w="9525">
            <a:noFill/>
            <a:miter lim="800000"/>
            <a:headEnd/>
            <a:tailEnd/>
          </a:ln>
        </p:spPr>
      </p:pic>
      <p:sp>
        <p:nvSpPr>
          <p:cNvPr id="440323" name="Title 1"/>
          <p:cNvSpPr>
            <a:spLocks noGrp="1"/>
          </p:cNvSpPr>
          <p:nvPr>
            <p:ph type="title"/>
          </p:nvPr>
        </p:nvSpPr>
        <p:spPr/>
        <p:txBody>
          <a:bodyPr>
            <a:normAutofit/>
          </a:bodyPr>
          <a:lstStyle/>
          <a:p>
            <a:r>
              <a:rPr lang="en-US" altLang="en-US" sz="3400" dirty="0"/>
              <a:t>TS - Qualified Dividends and Capital Gains Tax Worksheet – Tax on All Taxable Income</a:t>
            </a:r>
          </a:p>
        </p:txBody>
      </p:sp>
      <p:sp>
        <p:nvSpPr>
          <p:cNvPr id="14" name="Oval 4"/>
          <p:cNvSpPr>
            <a:spLocks noChangeArrowheads="1"/>
          </p:cNvSpPr>
          <p:nvPr/>
        </p:nvSpPr>
        <p:spPr bwMode="auto">
          <a:xfrm>
            <a:off x="6898656" y="607289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43</a:t>
            </a:fld>
            <a:endParaRPr lang="en-US" dirty="0"/>
          </a:p>
        </p:txBody>
      </p:sp>
      <p:sp>
        <p:nvSpPr>
          <p:cNvPr id="16" name="TextBox 15"/>
          <p:cNvSpPr txBox="1"/>
          <p:nvPr/>
        </p:nvSpPr>
        <p:spPr>
          <a:xfrm>
            <a:off x="1391856" y="5376441"/>
            <a:ext cx="5233036" cy="369332"/>
          </a:xfrm>
          <a:prstGeom prst="rect">
            <a:avLst/>
          </a:prstGeom>
          <a:solidFill>
            <a:schemeClr val="accent5">
              <a:lumMod val="75000"/>
            </a:schemeClr>
          </a:solidFill>
          <a:ln>
            <a:solidFill>
              <a:srgbClr val="001132"/>
            </a:solidFill>
          </a:ln>
        </p:spPr>
        <p:txBody>
          <a:bodyPr wrap="none" rtlCol="0">
            <a:spAutoFit/>
          </a:bodyPr>
          <a:lstStyle/>
          <a:p>
            <a:r>
              <a:rPr lang="en-US" b="1" dirty="0"/>
              <a:t>TaxSlayer calculates tax on all taxable income</a:t>
            </a:r>
          </a:p>
        </p:txBody>
      </p:sp>
      <p:sp>
        <p:nvSpPr>
          <p:cNvPr id="17" name="Line 7"/>
          <p:cNvSpPr>
            <a:spLocks noChangeShapeType="1"/>
          </p:cNvSpPr>
          <p:nvPr/>
        </p:nvSpPr>
        <p:spPr bwMode="auto">
          <a:xfrm>
            <a:off x="5926239" y="5752618"/>
            <a:ext cx="1023202" cy="39672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15" name="Picture 14"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3" name="Oval 4"/>
          <p:cNvSpPr>
            <a:spLocks noChangeArrowheads="1"/>
          </p:cNvSpPr>
          <p:nvPr/>
        </p:nvSpPr>
        <p:spPr bwMode="auto">
          <a:xfrm>
            <a:off x="636286" y="1439939"/>
            <a:ext cx="4164314" cy="29869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88349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cstate="print"/>
          <a:srcRect/>
          <a:stretch>
            <a:fillRect/>
          </a:stretch>
        </p:blipFill>
        <p:spPr bwMode="auto">
          <a:xfrm>
            <a:off x="640080" y="1543050"/>
            <a:ext cx="7141845" cy="4000500"/>
          </a:xfrm>
          <a:prstGeom prst="rect">
            <a:avLst/>
          </a:prstGeom>
          <a:noFill/>
          <a:ln w="9525">
            <a:noFill/>
            <a:miter lim="800000"/>
            <a:headEnd/>
            <a:tailEnd/>
          </a:ln>
        </p:spPr>
      </p:pic>
      <p:sp>
        <p:nvSpPr>
          <p:cNvPr id="440323" name="Title 1"/>
          <p:cNvSpPr>
            <a:spLocks noGrp="1"/>
          </p:cNvSpPr>
          <p:nvPr>
            <p:ph type="title"/>
          </p:nvPr>
        </p:nvSpPr>
        <p:spPr/>
        <p:txBody>
          <a:bodyPr>
            <a:normAutofit/>
          </a:bodyPr>
          <a:lstStyle/>
          <a:p>
            <a:r>
              <a:rPr lang="en-US" altLang="en-US" dirty="0"/>
              <a:t>TS - Tax – 1040 Line 44</a:t>
            </a:r>
          </a:p>
        </p:txBody>
      </p:sp>
      <p:sp>
        <p:nvSpPr>
          <p:cNvPr id="7" name="Oval 4"/>
          <p:cNvSpPr>
            <a:spLocks noChangeArrowheads="1"/>
          </p:cNvSpPr>
          <p:nvPr/>
        </p:nvSpPr>
        <p:spPr bwMode="auto">
          <a:xfrm>
            <a:off x="7197090" y="4808220"/>
            <a:ext cx="6096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8" name="TextBox 7"/>
          <p:cNvSpPr txBox="1"/>
          <p:nvPr/>
        </p:nvSpPr>
        <p:spPr>
          <a:xfrm>
            <a:off x="2413000" y="3746500"/>
            <a:ext cx="5168916" cy="646331"/>
          </a:xfrm>
          <a:prstGeom prst="rect">
            <a:avLst/>
          </a:prstGeom>
          <a:solidFill>
            <a:schemeClr val="accent5">
              <a:lumMod val="75000"/>
            </a:schemeClr>
          </a:solidFill>
          <a:ln>
            <a:solidFill>
              <a:schemeClr val="tx1"/>
            </a:solidFill>
          </a:ln>
        </p:spPr>
        <p:txBody>
          <a:bodyPr wrap="none">
            <a:spAutoFit/>
          </a:bodyPr>
          <a:lstStyle/>
          <a:p>
            <a:pPr eaLnBrk="1" hangingPunct="1">
              <a:defRPr/>
            </a:pPr>
            <a:r>
              <a:rPr lang="en-US" b="1" dirty="0">
                <a:latin typeface="Arial" charset="0"/>
              </a:rPr>
              <a:t>TaxSlayer transfers from Qualified Dividends </a:t>
            </a:r>
          </a:p>
          <a:p>
            <a:pPr eaLnBrk="1" hangingPunct="1">
              <a:defRPr/>
            </a:pPr>
            <a:r>
              <a:rPr lang="en-US" b="1" dirty="0">
                <a:latin typeface="Arial" charset="0"/>
              </a:rPr>
              <a:t>and Capital Gains Tax Worksheet</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44</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cxnSp>
        <p:nvCxnSpPr>
          <p:cNvPr id="12" name="Straight Arrow Connector 11"/>
          <p:cNvCxnSpPr/>
          <p:nvPr/>
        </p:nvCxnSpPr>
        <p:spPr bwMode="auto">
          <a:xfrm>
            <a:off x="6915150" y="4377690"/>
            <a:ext cx="285750" cy="56007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78619952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1524000"/>
          </a:xfrm>
        </p:spPr>
        <p:txBody>
          <a:bodyPr>
            <a:normAutofit/>
          </a:bodyPr>
          <a:lstStyle/>
          <a:p>
            <a:r>
              <a:rPr lang="en-US" sz="3600" dirty="0"/>
              <a:t>Consolidating Capital Gains Transactions on Capital Gains/Loss Screen</a:t>
            </a:r>
          </a:p>
        </p:txBody>
      </p:sp>
      <p:sp>
        <p:nvSpPr>
          <p:cNvPr id="3" name="Content Placeholder 2"/>
          <p:cNvSpPr>
            <a:spLocks noGrp="1"/>
          </p:cNvSpPr>
          <p:nvPr>
            <p:ph idx="1"/>
          </p:nvPr>
        </p:nvSpPr>
        <p:spPr>
          <a:xfrm>
            <a:off x="685800" y="1600199"/>
            <a:ext cx="8001000" cy="4859977"/>
          </a:xfrm>
        </p:spPr>
        <p:txBody>
          <a:bodyPr>
            <a:normAutofit lnSpcReduction="10000"/>
          </a:bodyPr>
          <a:lstStyle/>
          <a:p>
            <a:r>
              <a:rPr lang="en-US" dirty="0"/>
              <a:t> When entering capital gains transactions on  the Capital Gains/Loss screen, you can consolidate multiple transactions  on single line based on the four 8949 categories A, B, D, E</a:t>
            </a:r>
          </a:p>
          <a:p>
            <a:pPr lvl="1"/>
            <a:r>
              <a:rPr lang="en-US" dirty="0"/>
              <a:t> Code A &amp; D:  Enter total of all short- or long-term transactions where cost basis was reported to IRS</a:t>
            </a:r>
          </a:p>
          <a:p>
            <a:pPr lvl="2"/>
            <a:r>
              <a:rPr lang="en-US" dirty="0"/>
              <a:t> Choose “Reporting Multiple Transactions on a Single Row” as an adjustment reason.  TaxSlayer will assign adjustment code M</a:t>
            </a:r>
          </a:p>
          <a:p>
            <a:pPr lvl="1"/>
            <a:r>
              <a:rPr lang="en-US" dirty="0"/>
              <a:t> Code B &amp; E: Enter individual transactions unless have ERO approval</a:t>
            </a:r>
          </a:p>
          <a:p>
            <a:pPr lvl="2"/>
            <a:r>
              <a:rPr lang="en-US" dirty="0"/>
              <a:t> Will require extra paperwork and copies of brokerage statement</a:t>
            </a:r>
          </a:p>
          <a:p>
            <a:r>
              <a:rPr lang="en-US" dirty="0"/>
              <a:t> Refer to Pub 4012 Page D-25 or TaxPrep4Free.org Special Topics. The documents are:</a:t>
            </a:r>
          </a:p>
          <a:p>
            <a:pPr lvl="2"/>
            <a:r>
              <a:rPr lang="en-US" dirty="0"/>
              <a:t> “Consolidating Capital Gains” (for the preparer)</a:t>
            </a:r>
          </a:p>
          <a:p>
            <a:pPr lvl="2"/>
            <a:r>
              <a:rPr lang="en-US" dirty="0"/>
              <a:t> “Form 8453 Instructions” (for the ERO)</a:t>
            </a:r>
          </a:p>
          <a:p>
            <a:pPr lvl="1"/>
            <a:endParaRPr lang="en-US" dirty="0"/>
          </a:p>
          <a:p>
            <a:pPr lvl="1"/>
            <a:endParaRPr lang="en-US" dirty="0"/>
          </a:p>
          <a:p>
            <a:pPr lvl="1"/>
            <a:endParaRPr lang="en-US" dirty="0"/>
          </a:p>
          <a:p>
            <a:pPr lvl="2"/>
            <a:endParaRPr lang="en-US" dirty="0"/>
          </a:p>
        </p:txBody>
      </p:sp>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45</a:t>
            </a:fld>
            <a:endParaRPr lang="en-US" dirty="0"/>
          </a:p>
        </p:txBody>
      </p:sp>
      <p:sp>
        <p:nvSpPr>
          <p:cNvPr id="8" name="TextBox 7" descr="NJ Pub Ref" title="NJ Pub Ref">
            <a:extLst>
              <a:ext uri="{FF2B5EF4-FFF2-40B4-BE49-F238E27FC236}">
                <a16:creationId xmlns:a16="http://schemas.microsoft.com/office/drawing/2014/main" id="{FC4E4565-10D8-4902-ACC2-5477D822E0A2}"/>
              </a:ext>
            </a:extLst>
          </p:cNvPr>
          <p:cNvSpPr txBox="1"/>
          <p:nvPr/>
        </p:nvSpPr>
        <p:spPr>
          <a:xfrm>
            <a:off x="6670481" y="58579"/>
            <a:ext cx="2098652" cy="246221"/>
          </a:xfrm>
          <a:prstGeom prst="rect">
            <a:avLst/>
          </a:prstGeom>
          <a:noFill/>
        </p:spPr>
        <p:txBody>
          <a:bodyPr wrap="none" tIns="0" bIns="0" rtlCol="0">
            <a:spAutoFit/>
          </a:bodyPr>
          <a:lstStyle/>
          <a:p>
            <a:pPr algn="r"/>
            <a:r>
              <a:rPr lang="en-US" sz="1600" dirty="0"/>
              <a:t>Pub 4012 Page D-25</a:t>
            </a:r>
          </a:p>
        </p:txBody>
      </p:sp>
    </p:spTree>
    <p:extLst>
      <p:ext uri="{BB962C8B-B14F-4D97-AF65-F5344CB8AC3E}">
        <p14:creationId xmlns:p14="http://schemas.microsoft.com/office/powerpoint/2010/main" val="35458703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Non-Taxable NJ Securities</a:t>
            </a:r>
          </a:p>
        </p:txBody>
      </p:sp>
      <p:sp>
        <p:nvSpPr>
          <p:cNvPr id="3" name="Content Placeholder 2"/>
          <p:cNvSpPr>
            <a:spLocks noGrp="1"/>
          </p:cNvSpPr>
          <p:nvPr>
            <p:ph idx="1"/>
          </p:nvPr>
        </p:nvSpPr>
        <p:spPr>
          <a:xfrm>
            <a:off x="609600" y="1524000"/>
            <a:ext cx="8077200" cy="2956337"/>
          </a:xfrm>
        </p:spPr>
        <p:txBody>
          <a:bodyPr>
            <a:normAutofit lnSpcReduction="10000"/>
          </a:bodyPr>
          <a:lstStyle/>
          <a:p>
            <a:r>
              <a:rPr lang="en-US" sz="2400" dirty="0"/>
              <a:t>Gains on certain NJ Securities are exempt from NJ tax even though subject to Federal capital gains tax </a:t>
            </a:r>
          </a:p>
          <a:p>
            <a:pPr lvl="1"/>
            <a:r>
              <a:rPr lang="en-US" sz="2400" dirty="0"/>
              <a:t> </a:t>
            </a:r>
            <a:r>
              <a:rPr lang="en-US" sz="2200" dirty="0"/>
              <a:t>See NJ Bulletin GIT-5 for a list of these securities (link from TaxPrep4Free.org Preparer page)</a:t>
            </a:r>
          </a:p>
          <a:p>
            <a:r>
              <a:rPr lang="en-US" sz="2400" dirty="0"/>
              <a:t>The NJ return has to be adjusted when this situation occurs</a:t>
            </a:r>
          </a:p>
          <a:p>
            <a:r>
              <a:rPr lang="en-US" sz="2400">
                <a:solidFill>
                  <a:srgbClr val="FF0000"/>
                </a:solidFill>
              </a:rPr>
              <a:t>Capture </a:t>
            </a:r>
            <a:r>
              <a:rPr lang="en-US" sz="2400" dirty="0">
                <a:solidFill>
                  <a:srgbClr val="FF0000"/>
                </a:solidFill>
              </a:rPr>
              <a:t>exempt capital gains amount in NJ Checklist Subtractions from Income section for later entry in TaxSlayer  State section</a:t>
            </a:r>
          </a:p>
          <a:p>
            <a:pPr marL="0" indent="0">
              <a:buNone/>
            </a:pPr>
            <a:endParaRPr lang="en-US" dirty="0">
              <a:solidFill>
                <a:srgbClr val="FF0000"/>
              </a:solidFill>
            </a:endParaRPr>
          </a:p>
        </p:txBody>
      </p:sp>
      <p:pic>
        <p:nvPicPr>
          <p:cNvPr id="6"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46</a:t>
            </a:fld>
            <a:endParaRPr lang="en-US" dirty="0"/>
          </a:p>
        </p:txBody>
      </p:sp>
      <p:pic>
        <p:nvPicPr>
          <p:cNvPr id="8" name="Picture 7"/>
          <p:cNvPicPr>
            <a:picLocks noChangeAspect="1"/>
          </p:cNvPicPr>
          <p:nvPr/>
        </p:nvPicPr>
        <p:blipFill rotWithShape="1">
          <a:blip r:embed="rId4"/>
          <a:srcRect b="23664"/>
          <a:stretch/>
        </p:blipFill>
        <p:spPr>
          <a:xfrm>
            <a:off x="1109662" y="4523201"/>
            <a:ext cx="6924675" cy="1905000"/>
          </a:xfrm>
          <a:prstGeom prst="rect">
            <a:avLst/>
          </a:prstGeom>
        </p:spPr>
      </p:pic>
      <p:cxnSp>
        <p:nvCxnSpPr>
          <p:cNvPr id="9" name="Straight Arrow Connector 8"/>
          <p:cNvCxnSpPr/>
          <p:nvPr/>
        </p:nvCxnSpPr>
        <p:spPr bwMode="auto">
          <a:xfrm flipV="1">
            <a:off x="142875" y="4976671"/>
            <a:ext cx="966787" cy="1428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895066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09600" y="1672445"/>
            <a:ext cx="7696200" cy="4630831"/>
          </a:xfrm>
          <a:prstGeom prst="rect">
            <a:avLst/>
          </a:prstGeom>
        </p:spPr>
      </p:pic>
      <p:sp>
        <p:nvSpPr>
          <p:cNvPr id="2" name="Title 1"/>
          <p:cNvSpPr>
            <a:spLocks noGrp="1"/>
          </p:cNvSpPr>
          <p:nvPr>
            <p:ph type="title"/>
          </p:nvPr>
        </p:nvSpPr>
        <p:spPr/>
        <p:txBody>
          <a:bodyPr/>
          <a:lstStyle/>
          <a:p>
            <a:r>
              <a:rPr lang="en-US" dirty="0"/>
              <a:t>NJ Adjustment to Capital Gains</a:t>
            </a:r>
          </a:p>
        </p:txBody>
      </p:sp>
      <p:sp>
        <p:nvSpPr>
          <p:cNvPr id="7" name="TextBox 6"/>
          <p:cNvSpPr txBox="1"/>
          <p:nvPr/>
        </p:nvSpPr>
        <p:spPr>
          <a:xfrm>
            <a:off x="945029" y="3082551"/>
            <a:ext cx="5029200" cy="646331"/>
          </a:xfrm>
          <a:prstGeom prst="rect">
            <a:avLst/>
          </a:prstGeom>
          <a:solidFill>
            <a:schemeClr val="accent5">
              <a:lumMod val="75000"/>
            </a:schemeClr>
          </a:solidFill>
          <a:ln>
            <a:solidFill>
              <a:schemeClr val="tx1"/>
            </a:solidFill>
          </a:ln>
        </p:spPr>
        <p:txBody>
          <a:bodyPr wrap="square" rtlCol="0">
            <a:spAutoFit/>
          </a:bodyPr>
          <a:lstStyle/>
          <a:p>
            <a:r>
              <a:rPr lang="en-US" b="1" dirty="0"/>
              <a:t>Subtract out amount of capital gains on NJ</a:t>
            </a:r>
          </a:p>
          <a:p>
            <a:r>
              <a:rPr lang="en-US" b="1" dirty="0"/>
              <a:t>securities that are tax exempt</a:t>
            </a:r>
          </a:p>
        </p:txBody>
      </p:sp>
      <p:cxnSp>
        <p:nvCxnSpPr>
          <p:cNvPr id="9" name="Straight Arrow Connector 8"/>
          <p:cNvCxnSpPr>
            <a:endCxn id="10" idx="3"/>
          </p:cNvCxnSpPr>
          <p:nvPr/>
        </p:nvCxnSpPr>
        <p:spPr bwMode="auto">
          <a:xfrm flipV="1">
            <a:off x="5974230" y="2978710"/>
            <a:ext cx="577803" cy="275479"/>
          </a:xfrm>
          <a:prstGeom prst="straightConnector1">
            <a:avLst/>
          </a:prstGeom>
          <a:noFill/>
          <a:ln w="38100" cap="flat" cmpd="sng" algn="ctr">
            <a:solidFill>
              <a:srgbClr val="FF0000"/>
            </a:solidFill>
            <a:prstDash val="solid"/>
            <a:round/>
            <a:headEnd type="none" w="med" len="med"/>
            <a:tailEnd type="triangle"/>
          </a:ln>
          <a:effectLst/>
        </p:spPr>
      </p:cxnSp>
      <p:sp>
        <p:nvSpPr>
          <p:cNvPr id="10" name="Oval 9"/>
          <p:cNvSpPr/>
          <p:nvPr/>
        </p:nvSpPr>
        <p:spPr bwMode="auto">
          <a:xfrm>
            <a:off x="6451600" y="2718547"/>
            <a:ext cx="685800" cy="304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pic>
        <p:nvPicPr>
          <p:cNvPr id="12"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47</a:t>
            </a:fld>
            <a:endParaRPr lang="en-US" dirty="0"/>
          </a:p>
        </p:txBody>
      </p:sp>
      <p:pic>
        <p:nvPicPr>
          <p:cNvPr id="13" name="Picture 1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Tree>
    <p:extLst>
      <p:ext uri="{BB962C8B-B14F-4D97-AF65-F5344CB8AC3E}">
        <p14:creationId xmlns:p14="http://schemas.microsoft.com/office/powerpoint/2010/main" val="108228059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609600" y="1600200"/>
            <a:ext cx="7696199" cy="4533760"/>
          </a:xfrm>
          <a:prstGeom prst="rect">
            <a:avLst/>
          </a:prstGeom>
        </p:spPr>
      </p:pic>
      <p:sp>
        <p:nvSpPr>
          <p:cNvPr id="2" name="Title 1"/>
          <p:cNvSpPr>
            <a:spLocks noGrp="1"/>
          </p:cNvSpPr>
          <p:nvPr>
            <p:ph type="title"/>
          </p:nvPr>
        </p:nvSpPr>
        <p:spPr/>
        <p:txBody>
          <a:bodyPr/>
          <a:lstStyle/>
          <a:p>
            <a:r>
              <a:rPr lang="en-US" dirty="0"/>
              <a:t>NJ Sch B</a:t>
            </a:r>
          </a:p>
        </p:txBody>
      </p:sp>
      <p:sp>
        <p:nvSpPr>
          <p:cNvPr id="7" name="TextBox 6"/>
          <p:cNvSpPr txBox="1"/>
          <p:nvPr/>
        </p:nvSpPr>
        <p:spPr>
          <a:xfrm>
            <a:off x="1765300" y="4724400"/>
            <a:ext cx="5029200" cy="646331"/>
          </a:xfrm>
          <a:prstGeom prst="rect">
            <a:avLst/>
          </a:prstGeom>
          <a:solidFill>
            <a:schemeClr val="accent5">
              <a:lumMod val="75000"/>
            </a:schemeClr>
          </a:solidFill>
          <a:ln>
            <a:solidFill>
              <a:schemeClr val="tx1"/>
            </a:solidFill>
          </a:ln>
        </p:spPr>
        <p:txBody>
          <a:bodyPr wrap="square" rtlCol="0">
            <a:spAutoFit/>
          </a:bodyPr>
          <a:lstStyle/>
          <a:p>
            <a:r>
              <a:rPr lang="en-US" b="1" dirty="0"/>
              <a:t>Subtract out amount of capital gains on NJ</a:t>
            </a:r>
          </a:p>
          <a:p>
            <a:r>
              <a:rPr lang="en-US" b="1" dirty="0"/>
              <a:t>securities that are tax exempt</a:t>
            </a:r>
          </a:p>
        </p:txBody>
      </p:sp>
      <p:cxnSp>
        <p:nvCxnSpPr>
          <p:cNvPr id="9" name="Straight Arrow Connector 8"/>
          <p:cNvCxnSpPr/>
          <p:nvPr/>
        </p:nvCxnSpPr>
        <p:spPr bwMode="auto">
          <a:xfrm>
            <a:off x="6794500" y="5203744"/>
            <a:ext cx="825500" cy="0"/>
          </a:xfrm>
          <a:prstGeom prst="straightConnector1">
            <a:avLst/>
          </a:prstGeom>
          <a:noFill/>
          <a:ln w="38100" cap="flat" cmpd="sng" algn="ctr">
            <a:solidFill>
              <a:srgbClr val="FF0000"/>
            </a:solidFill>
            <a:prstDash val="solid"/>
            <a:round/>
            <a:headEnd type="none" w="med" len="med"/>
            <a:tailEnd type="triangle"/>
          </a:ln>
          <a:effectLst/>
        </p:spPr>
      </p:cxnSp>
      <p:sp>
        <p:nvSpPr>
          <p:cNvPr id="10" name="Oval 9"/>
          <p:cNvSpPr/>
          <p:nvPr/>
        </p:nvSpPr>
        <p:spPr bwMode="auto">
          <a:xfrm>
            <a:off x="7619999" y="4991100"/>
            <a:ext cx="654423" cy="4252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pic>
        <p:nvPicPr>
          <p:cNvPr id="12"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v1.2</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48</a:t>
            </a:fld>
            <a:endParaRPr lang="en-US" dirty="0"/>
          </a:p>
        </p:txBody>
      </p:sp>
      <p:pic>
        <p:nvPicPr>
          <p:cNvPr id="13" name="Picture 12"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Tree>
    <p:extLst>
      <p:ext uri="{BB962C8B-B14F-4D97-AF65-F5344CB8AC3E}">
        <p14:creationId xmlns:p14="http://schemas.microsoft.com/office/powerpoint/2010/main" val="13662467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2370"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5425"/>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2371" name="Title 1"/>
          <p:cNvSpPr>
            <a:spLocks noGrp="1"/>
          </p:cNvSpPr>
          <p:nvPr>
            <p:ph type="title"/>
          </p:nvPr>
        </p:nvSpPr>
        <p:spPr/>
        <p:txBody>
          <a:bodyPr>
            <a:normAutofit/>
          </a:bodyPr>
          <a:lstStyle/>
          <a:p>
            <a:pPr eaLnBrk="1" hangingPunct="1"/>
            <a:r>
              <a:rPr lang="en-US" altLang="en-US" dirty="0"/>
              <a:t>Sale of a Home</a:t>
            </a:r>
            <a:br>
              <a:rPr lang="en-US" altLang="en-US" dirty="0"/>
            </a:br>
            <a:r>
              <a:rPr lang="en-US" altLang="en-US" sz="3600" dirty="0"/>
              <a:t>What is Considered a “Main” Home?</a:t>
            </a:r>
          </a:p>
        </p:txBody>
      </p:sp>
      <p:sp>
        <p:nvSpPr>
          <p:cNvPr id="442372" name="Rectangle 3"/>
          <p:cNvSpPr>
            <a:spLocks noGrp="1" noChangeArrowheads="1"/>
          </p:cNvSpPr>
          <p:nvPr>
            <p:ph idx="1"/>
          </p:nvPr>
        </p:nvSpPr>
        <p:spPr/>
        <p:txBody>
          <a:bodyPr>
            <a:normAutofit/>
          </a:bodyPr>
          <a:lstStyle/>
          <a:p>
            <a:r>
              <a:rPr lang="en-US" altLang="en-US" dirty="0"/>
              <a:t> </a:t>
            </a:r>
            <a:r>
              <a:rPr lang="en-US" altLang="en-US" sz="2800" dirty="0"/>
              <a:t>Determined by facts – not by choice</a:t>
            </a:r>
          </a:p>
          <a:p>
            <a:r>
              <a:rPr lang="en-US" altLang="en-US" sz="2800" dirty="0"/>
              <a:t> Where taxpayer lives most of the time</a:t>
            </a:r>
          </a:p>
          <a:p>
            <a:r>
              <a:rPr lang="en-US" altLang="en-US" sz="2800" dirty="0"/>
              <a:t> If taxpayer is living in a rental, the rental might be considered the main home</a:t>
            </a:r>
          </a:p>
          <a:p>
            <a:r>
              <a:rPr lang="en-US" altLang="en-US" sz="2800" dirty="0"/>
              <a:t> Other places may qualify (house, boat, mobile home, apartment, condo, etc.)</a:t>
            </a:r>
          </a:p>
          <a:p>
            <a:r>
              <a:rPr lang="en-US" altLang="en-US" sz="2800" dirty="0"/>
              <a:t> Land sale does not qualify</a:t>
            </a:r>
          </a:p>
          <a:p>
            <a:pPr>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49</a:t>
            </a:fld>
            <a:endParaRPr lang="en-US" dirty="0"/>
          </a:p>
        </p:txBody>
      </p:sp>
    </p:spTree>
    <p:extLst>
      <p:ext uri="{BB962C8B-B14F-4D97-AF65-F5344CB8AC3E}">
        <p14:creationId xmlns:p14="http://schemas.microsoft.com/office/powerpoint/2010/main" val="14234733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ltLang="en-US" dirty="0"/>
              <a:t>Sales Price</a:t>
            </a:r>
          </a:p>
        </p:txBody>
      </p:sp>
      <p:sp>
        <p:nvSpPr>
          <p:cNvPr id="358403" name="Rectangle 3"/>
          <p:cNvSpPr>
            <a:spLocks noGrp="1" noChangeArrowheads="1"/>
          </p:cNvSpPr>
          <p:nvPr>
            <p:ph idx="1"/>
          </p:nvPr>
        </p:nvSpPr>
        <p:spPr>
          <a:xfrm>
            <a:off x="711200" y="1612900"/>
            <a:ext cx="8077200" cy="4800600"/>
          </a:xfrm>
        </p:spPr>
        <p:txBody>
          <a:bodyPr/>
          <a:lstStyle/>
          <a:p>
            <a:r>
              <a:rPr lang="en-US" altLang="en-US" sz="3600" dirty="0"/>
              <a:t> </a:t>
            </a:r>
            <a:r>
              <a:rPr lang="en-US" altLang="en-US" sz="3800" dirty="0"/>
              <a:t>Obtained from end-of-year tax statement:</a:t>
            </a:r>
          </a:p>
          <a:p>
            <a:pPr lvl="1"/>
            <a:r>
              <a:rPr lang="en-US" altLang="en-US" sz="3000" dirty="0"/>
              <a:t> 1099 B - Proceeds From Broker &amp; Barter Exchange Transactions</a:t>
            </a:r>
          </a:p>
          <a:p>
            <a:pPr lvl="1"/>
            <a:r>
              <a:rPr lang="en-US" altLang="en-US" sz="3000" dirty="0"/>
              <a:t> 1099 Consolidated Statement</a:t>
            </a:r>
          </a:p>
          <a:p>
            <a:r>
              <a:rPr lang="en-US" altLang="en-US" sz="3800" dirty="0"/>
              <a:t> May be reported as gross proceeds or net proceeds (less commissions) </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a:t>
            </a:fld>
            <a:endParaRPr lang="en-US" dirty="0"/>
          </a:p>
        </p:txBody>
      </p:sp>
    </p:spTree>
    <p:extLst>
      <p:ext uri="{BB962C8B-B14F-4D97-AF65-F5344CB8AC3E}">
        <p14:creationId xmlns:p14="http://schemas.microsoft.com/office/powerpoint/2010/main" val="42907703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4418"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52400"/>
            <a:ext cx="13303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19" name="Rectangle 2"/>
          <p:cNvSpPr>
            <a:spLocks noGrp="1" noChangeArrowheads="1"/>
          </p:cNvSpPr>
          <p:nvPr>
            <p:ph type="title"/>
          </p:nvPr>
        </p:nvSpPr>
        <p:spPr>
          <a:xfrm>
            <a:off x="609600" y="304800"/>
            <a:ext cx="8112125" cy="1143000"/>
          </a:xfrm>
        </p:spPr>
        <p:txBody>
          <a:bodyPr/>
          <a:lstStyle/>
          <a:p>
            <a:r>
              <a:rPr lang="en-US" altLang="en-US" dirty="0"/>
              <a:t>Home Sale Terms</a:t>
            </a:r>
            <a:endParaRPr lang="en-US" altLang="en-US" sz="2400" dirty="0"/>
          </a:p>
        </p:txBody>
      </p:sp>
      <p:sp>
        <p:nvSpPr>
          <p:cNvPr id="444420" name="Rectangle 3"/>
          <p:cNvSpPr>
            <a:spLocks noGrp="1" noChangeArrowheads="1"/>
          </p:cNvSpPr>
          <p:nvPr>
            <p:ph idx="1"/>
          </p:nvPr>
        </p:nvSpPr>
        <p:spPr>
          <a:xfrm>
            <a:off x="609600" y="1527175"/>
            <a:ext cx="8077200" cy="5102225"/>
          </a:xfrm>
        </p:spPr>
        <p:txBody>
          <a:bodyPr>
            <a:normAutofit/>
          </a:bodyPr>
          <a:lstStyle/>
          <a:p>
            <a:pPr>
              <a:lnSpc>
                <a:spcPct val="80000"/>
              </a:lnSpc>
            </a:pPr>
            <a:r>
              <a:rPr lang="en-US" altLang="en-US" sz="2400" b="1" dirty="0"/>
              <a:t> </a:t>
            </a:r>
            <a:r>
              <a:rPr lang="en-US" altLang="en-US" sz="2400" b="1" u="sng" dirty="0"/>
              <a:t>Selling Price </a:t>
            </a:r>
            <a:r>
              <a:rPr lang="en-US" altLang="en-US" sz="2400" dirty="0"/>
              <a:t>- includes all monies received plus any mortgages or other debts taken over by the buyer (does not include amounts received for personal property sold with home--e.g. furniture or appliances)</a:t>
            </a:r>
          </a:p>
          <a:p>
            <a:pPr>
              <a:lnSpc>
                <a:spcPct val="80000"/>
              </a:lnSpc>
            </a:pPr>
            <a:r>
              <a:rPr lang="en-US" altLang="en-US" sz="2400" b="1" dirty="0"/>
              <a:t> </a:t>
            </a:r>
            <a:r>
              <a:rPr lang="en-US" altLang="en-US" sz="2400" b="1" u="sng" dirty="0"/>
              <a:t>Amount Realized </a:t>
            </a:r>
            <a:r>
              <a:rPr lang="en-US" altLang="en-US" sz="2400" b="1" dirty="0"/>
              <a:t>- </a:t>
            </a:r>
            <a:r>
              <a:rPr lang="en-US" altLang="en-US" sz="2400" dirty="0"/>
              <a:t>the selling price minus selling expenses</a:t>
            </a:r>
          </a:p>
          <a:p>
            <a:pPr>
              <a:lnSpc>
                <a:spcPct val="80000"/>
              </a:lnSpc>
            </a:pPr>
            <a:r>
              <a:rPr lang="en-US" altLang="en-US" sz="2400" b="1" dirty="0"/>
              <a:t> </a:t>
            </a:r>
            <a:r>
              <a:rPr lang="en-US" altLang="en-US" sz="2400" b="1" u="sng" dirty="0"/>
              <a:t>Selling Expenses </a:t>
            </a:r>
            <a:r>
              <a:rPr lang="en-US" altLang="en-US" sz="2400" dirty="0"/>
              <a:t>- commission, advertising, legal fees, loan charges paid by seller</a:t>
            </a:r>
          </a:p>
          <a:p>
            <a:pPr>
              <a:lnSpc>
                <a:spcPct val="80000"/>
              </a:lnSpc>
            </a:pPr>
            <a:r>
              <a:rPr lang="en-US" altLang="en-US" sz="2400" b="1" dirty="0"/>
              <a:t> </a:t>
            </a:r>
            <a:r>
              <a:rPr lang="en-US" altLang="en-US" sz="2400" b="1" u="sng" dirty="0"/>
              <a:t>Basis</a:t>
            </a:r>
            <a:r>
              <a:rPr lang="en-US" altLang="en-US" sz="2400" b="1" dirty="0"/>
              <a:t> – </a:t>
            </a:r>
            <a:r>
              <a:rPr lang="en-US" altLang="en-US" sz="2400" dirty="0"/>
              <a:t>actual cost if bought or built </a:t>
            </a:r>
          </a:p>
          <a:p>
            <a:pPr lvl="1">
              <a:lnSpc>
                <a:spcPct val="80000"/>
              </a:lnSpc>
            </a:pPr>
            <a:r>
              <a:rPr lang="en-US" altLang="en-US" sz="2400" dirty="0"/>
              <a:t> Cost basis for property inherited in 2010 is lower of Fair Market Value at death or decedent’s cost basis                                          </a:t>
            </a:r>
            <a:r>
              <a:rPr lang="en-US" altLang="en-US" sz="2400" b="1" dirty="0">
                <a:solidFill>
                  <a:srgbClr val="FF3300"/>
                </a:solidFill>
              </a:rPr>
              <a:t>Out of Scope</a:t>
            </a:r>
          </a:p>
          <a:p>
            <a:pPr>
              <a:lnSpc>
                <a:spcPct val="80000"/>
              </a:lnSpc>
            </a:pPr>
            <a:r>
              <a:rPr lang="en-US" altLang="en-US" sz="2400" b="1" dirty="0"/>
              <a:t> </a:t>
            </a:r>
            <a:r>
              <a:rPr lang="en-US" altLang="en-US" sz="2400" b="1" u="sng" dirty="0"/>
              <a:t>Adjusted Basis </a:t>
            </a:r>
            <a:r>
              <a:rPr lang="en-US" altLang="en-US" sz="2400" b="1" dirty="0"/>
              <a:t>- </a:t>
            </a:r>
            <a:r>
              <a:rPr lang="en-US" altLang="en-US" sz="2400" dirty="0"/>
              <a:t> the original cost plus/minus any increase or decrease to original basis (additions, eligible improvements)</a:t>
            </a:r>
          </a:p>
          <a:p>
            <a:pPr>
              <a:lnSpc>
                <a:spcPct val="80000"/>
              </a:lnSpc>
            </a:pPr>
            <a:r>
              <a:rPr lang="en-US" altLang="en-US" sz="2400" b="1" dirty="0"/>
              <a:t> </a:t>
            </a:r>
            <a:r>
              <a:rPr lang="en-US" altLang="en-US" sz="2400" b="1" u="sng" dirty="0"/>
              <a:t>Tax statement </a:t>
            </a:r>
            <a:r>
              <a:rPr lang="en-US" altLang="en-US" sz="2400" b="1" dirty="0"/>
              <a:t>– </a:t>
            </a:r>
            <a:r>
              <a:rPr lang="en-US" altLang="en-US" sz="2400" dirty="0"/>
              <a:t>Form 1099-S - Proceeds from Real Estate Transaction may be issued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50</a:t>
            </a:fld>
            <a:endParaRPr lang="en-US" dirty="0"/>
          </a:p>
        </p:txBody>
      </p:sp>
    </p:spTree>
    <p:extLst>
      <p:ext uri="{BB962C8B-B14F-4D97-AF65-F5344CB8AC3E}">
        <p14:creationId xmlns:p14="http://schemas.microsoft.com/office/powerpoint/2010/main" val="29036410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50950" cy="11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67" name="Title 1"/>
          <p:cNvSpPr>
            <a:spLocks noGrp="1"/>
          </p:cNvSpPr>
          <p:nvPr>
            <p:ph type="title"/>
          </p:nvPr>
        </p:nvSpPr>
        <p:spPr/>
        <p:txBody>
          <a:bodyPr>
            <a:normAutofit/>
          </a:bodyPr>
          <a:lstStyle/>
          <a:p>
            <a:r>
              <a:rPr lang="en-US" altLang="en-US" dirty="0"/>
              <a:t>1099-S Proceeds From Real Estate Transaction</a:t>
            </a:r>
          </a:p>
        </p:txBody>
      </p:sp>
      <p:pic>
        <p:nvPicPr>
          <p:cNvPr id="5122" name="Picture 2"/>
          <p:cNvPicPr>
            <a:picLocks noChangeAspect="1" noChangeArrowheads="1"/>
          </p:cNvPicPr>
          <p:nvPr/>
        </p:nvPicPr>
        <p:blipFill rotWithShape="1">
          <a:blip r:embed="rId4" cstate="print">
            <a:grayscl/>
          </a:blip>
          <a:srcRect l="9736" t="23873" r="4762" b="8402"/>
          <a:stretch/>
        </p:blipFill>
        <p:spPr bwMode="auto">
          <a:xfrm>
            <a:off x="685800" y="1676400"/>
            <a:ext cx="8001000" cy="4037013"/>
          </a:xfrm>
          <a:prstGeom prst="rect">
            <a:avLst/>
          </a:prstGeom>
          <a:ln/>
        </p:spPr>
        <p:style>
          <a:lnRef idx="2">
            <a:schemeClr val="accent4"/>
          </a:lnRef>
          <a:fillRef idx="1">
            <a:schemeClr val="lt1"/>
          </a:fillRef>
          <a:effectRef idx="0">
            <a:schemeClr val="accent4"/>
          </a:effectRef>
          <a:fontRef idx="minor">
            <a:schemeClr val="dk1"/>
          </a:fontRef>
        </p:style>
      </p:pic>
      <p:sp>
        <p:nvSpPr>
          <p:cNvPr id="446470" name="TextBox 4"/>
          <p:cNvSpPr txBox="1">
            <a:spLocks noChangeArrowheads="1"/>
          </p:cNvSpPr>
          <p:nvPr/>
        </p:nvSpPr>
        <p:spPr bwMode="auto">
          <a:xfrm>
            <a:off x="533400" y="5867400"/>
            <a:ext cx="845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2000" b="1" dirty="0">
                <a:latin typeface="Arial" panose="020B0604020202020204" pitchFamily="34" charset="0"/>
                <a:cs typeface="Arial" panose="020B0604020202020204" pitchFamily="34" charset="0"/>
              </a:rPr>
              <a:t>Note:  1099-S may not be provided if total gain can be excluded or if gains/loss from sale of other services or property are considered</a:t>
            </a:r>
          </a:p>
        </p:txBody>
      </p:sp>
      <p:sp>
        <p:nvSpPr>
          <p:cNvPr id="7" name="Oval 4"/>
          <p:cNvSpPr>
            <a:spLocks noChangeArrowheads="1"/>
          </p:cNvSpPr>
          <p:nvPr/>
        </p:nvSpPr>
        <p:spPr bwMode="auto">
          <a:xfrm>
            <a:off x="4343400" y="2438400"/>
            <a:ext cx="1219200" cy="444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TextBox 1"/>
          <p:cNvSpPr txBox="1"/>
          <p:nvPr/>
        </p:nvSpPr>
        <p:spPr>
          <a:xfrm>
            <a:off x="1219200" y="2295525"/>
            <a:ext cx="24384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Includes cash or notes received for property</a:t>
            </a:r>
          </a:p>
        </p:txBody>
      </p:sp>
      <p:sp>
        <p:nvSpPr>
          <p:cNvPr id="8" name="Oval 4"/>
          <p:cNvSpPr>
            <a:spLocks noChangeArrowheads="1"/>
          </p:cNvSpPr>
          <p:nvPr/>
        </p:nvSpPr>
        <p:spPr bwMode="auto">
          <a:xfrm>
            <a:off x="6934200" y="4343400"/>
            <a:ext cx="419100" cy="381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4" name="TextBox 3"/>
          <p:cNvSpPr txBox="1"/>
          <p:nvPr/>
        </p:nvSpPr>
        <p:spPr>
          <a:xfrm>
            <a:off x="1981200" y="3505200"/>
            <a:ext cx="3429000" cy="646113"/>
          </a:xfrm>
          <a:prstGeom prst="rect">
            <a:avLst/>
          </a:prstGeom>
          <a:solidFill>
            <a:schemeClr val="accent5">
              <a:lumMod val="75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en-US" b="1" dirty="0">
                <a:solidFill>
                  <a:schemeClr val="tx1"/>
                </a:solidFill>
              </a:rPr>
              <a:t>Checked if other services or property is received as payment  *</a:t>
            </a:r>
          </a:p>
        </p:txBody>
      </p:sp>
      <p:sp>
        <p:nvSpPr>
          <p:cNvPr id="446477" name="TextBox 13"/>
          <p:cNvSpPr txBox="1">
            <a:spLocks noChangeArrowheads="1"/>
          </p:cNvSpPr>
          <p:nvPr/>
        </p:nvSpPr>
        <p:spPr bwMode="auto">
          <a:xfrm>
            <a:off x="5867400" y="2286000"/>
            <a:ext cx="944563" cy="369888"/>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1800" b="1" dirty="0">
                <a:latin typeface="Verdana" panose="020B0604030504040204" pitchFamily="34" charset="0"/>
                <a:cs typeface="Arial" panose="020B0604020202020204" pitchFamily="34" charset="0"/>
              </a:rPr>
              <a:t>2016</a:t>
            </a:r>
          </a:p>
        </p:txBody>
      </p:sp>
      <p:cxnSp>
        <p:nvCxnSpPr>
          <p:cNvPr id="14" name="Straight Arrow Connector 13"/>
          <p:cNvCxnSpPr>
            <a:stCxn id="2" idx="3"/>
          </p:cNvCxnSpPr>
          <p:nvPr/>
        </p:nvCxnSpPr>
        <p:spPr bwMode="auto">
          <a:xfrm>
            <a:off x="3657600" y="2618582"/>
            <a:ext cx="685800" cy="48418"/>
          </a:xfrm>
          <a:prstGeom prst="straightConnector1">
            <a:avLst/>
          </a:prstGeom>
          <a:noFill/>
          <a:ln w="38100" cap="flat" cmpd="sng" algn="ctr">
            <a:solidFill>
              <a:srgbClr val="FF0000"/>
            </a:solidFill>
            <a:prstDash val="solid"/>
            <a:round/>
            <a:headEnd type="none" w="med" len="med"/>
            <a:tailEnd type="triangle"/>
          </a:ln>
          <a:effectLst/>
        </p:spPr>
      </p:cxnSp>
      <p:cxnSp>
        <p:nvCxnSpPr>
          <p:cNvPr id="19" name="Straight Arrow Connector 18"/>
          <p:cNvCxnSpPr>
            <a:endCxn id="8" idx="1"/>
          </p:cNvCxnSpPr>
          <p:nvPr/>
        </p:nvCxnSpPr>
        <p:spPr bwMode="auto">
          <a:xfrm>
            <a:off x="5410200" y="4038601"/>
            <a:ext cx="1585376" cy="360595"/>
          </a:xfrm>
          <a:prstGeom prst="straightConnector1">
            <a:avLst/>
          </a:prstGeom>
          <a:noFill/>
          <a:ln w="38100" cap="flat" cmpd="sng" algn="ctr">
            <a:solidFill>
              <a:srgbClr val="FF0000"/>
            </a:solidFill>
            <a:prstDash val="solid"/>
            <a:round/>
            <a:headEnd type="none" w="med" len="med"/>
            <a:tailEnd type="triangle"/>
          </a:ln>
          <a:effectLst/>
        </p:spPr>
      </p:cxnSp>
      <p:sp>
        <p:nvSpPr>
          <p:cNvPr id="3" name="Date Placeholder 2"/>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51</a:t>
            </a:fld>
            <a:endParaRPr lang="en-US" dirty="0"/>
          </a:p>
        </p:txBody>
      </p:sp>
    </p:spTree>
    <p:extLst>
      <p:ext uri="{BB962C8B-B14F-4D97-AF65-F5344CB8AC3E}">
        <p14:creationId xmlns:p14="http://schemas.microsoft.com/office/powerpoint/2010/main" val="7197240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p:txBody>
          <a:bodyPr>
            <a:normAutofit/>
          </a:bodyPr>
          <a:lstStyle/>
          <a:p>
            <a:r>
              <a:rPr lang="en-US" altLang="en-US" dirty="0"/>
              <a:t>Calculating Home Sale </a:t>
            </a:r>
            <a:br>
              <a:rPr lang="en-US" altLang="en-US" dirty="0"/>
            </a:br>
            <a:r>
              <a:rPr lang="en-US" altLang="en-US" dirty="0"/>
              <a:t>Gain/Loss</a:t>
            </a:r>
          </a:p>
        </p:txBody>
      </p:sp>
      <p:sp>
        <p:nvSpPr>
          <p:cNvPr id="207875" name="Content Placeholder 2"/>
          <p:cNvSpPr>
            <a:spLocks noGrp="1"/>
          </p:cNvSpPr>
          <p:nvPr>
            <p:ph idx="1"/>
          </p:nvPr>
        </p:nvSpPr>
        <p:spPr/>
        <p:txBody>
          <a:bodyPr/>
          <a:lstStyle/>
          <a:p>
            <a:pPr marL="0" indent="0" algn="ctr">
              <a:buFont typeface="Wingdings" panose="05000000000000000000" pitchFamily="2" charset="2"/>
              <a:buNone/>
              <a:defRPr/>
            </a:pPr>
            <a:r>
              <a:rPr lang="en-US" b="1" dirty="0"/>
              <a:t>Amount Realized</a:t>
            </a:r>
          </a:p>
          <a:p>
            <a:pPr marL="0" indent="0" algn="ctr">
              <a:buFont typeface="Wingdings" panose="05000000000000000000" pitchFamily="2" charset="2"/>
              <a:buNone/>
              <a:defRPr/>
            </a:pPr>
            <a:r>
              <a:rPr lang="en-US" b="1" dirty="0"/>
              <a:t>  minus Adjusted Basis</a:t>
            </a:r>
          </a:p>
          <a:p>
            <a:pPr marL="0" indent="0" algn="ctr">
              <a:buFont typeface="Wingdings" panose="05000000000000000000" pitchFamily="2" charset="2"/>
              <a:buNone/>
              <a:defRPr/>
            </a:pPr>
            <a:r>
              <a:rPr lang="en-US" b="1" dirty="0"/>
              <a:t>==============</a:t>
            </a:r>
          </a:p>
          <a:p>
            <a:pPr marL="0" indent="0" algn="ctr">
              <a:buFont typeface="Wingdings" panose="05000000000000000000" pitchFamily="2" charset="2"/>
              <a:buNone/>
              <a:defRPr/>
            </a:pPr>
            <a:r>
              <a:rPr lang="en-US" b="1" dirty="0"/>
              <a:t>Gain or Loss</a:t>
            </a:r>
          </a:p>
          <a:p>
            <a:pPr marL="0" indent="0" algn="ctr">
              <a:buFont typeface="Wingdings" panose="05000000000000000000" pitchFamily="2" charset="2"/>
              <a:buNone/>
              <a:defRPr/>
            </a:pPr>
            <a:endParaRPr lang="en-US" b="1" dirty="0"/>
          </a:p>
          <a:p>
            <a:pPr marL="0" indent="-400050">
              <a:buFont typeface="Wingdings" panose="05000000000000000000" pitchFamily="2" charset="2"/>
              <a:buNone/>
              <a:defRPr/>
            </a:pPr>
            <a:r>
              <a:rPr lang="en-US" b="1" dirty="0"/>
              <a:t>Loss on sale of main home cannot be deducted &amp; is not reported on tax return (unless 1099-S is issued – covered later)</a:t>
            </a:r>
          </a:p>
          <a:p>
            <a:pPr marL="0" indent="0" algn="ctr">
              <a:buFont typeface="Wingdings" panose="05000000000000000000" pitchFamily="2" charset="2"/>
              <a:buNone/>
              <a:defRPr/>
            </a:pPr>
            <a:endParaRPr lang="en-US" b="1" dirty="0"/>
          </a:p>
        </p:txBody>
      </p:sp>
      <p:pic>
        <p:nvPicPr>
          <p:cNvPr id="448517"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5425"/>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52</a:t>
            </a:fld>
            <a:endParaRPr lang="en-US" dirty="0"/>
          </a:p>
        </p:txBody>
      </p:sp>
    </p:spTree>
    <p:extLst>
      <p:ext uri="{BB962C8B-B14F-4D97-AF65-F5344CB8AC3E}">
        <p14:creationId xmlns:p14="http://schemas.microsoft.com/office/powerpoint/2010/main" val="11289496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normAutofit/>
          </a:bodyPr>
          <a:lstStyle/>
          <a:p>
            <a:r>
              <a:rPr lang="en-US" altLang="en-US" dirty="0"/>
              <a:t>House Sale Gain Exclusion</a:t>
            </a:r>
            <a:br>
              <a:rPr lang="en-US" altLang="en-US" dirty="0"/>
            </a:br>
            <a:r>
              <a:rPr lang="en-US" altLang="en-US" dirty="0"/>
              <a:t>Ownership &amp; Use Tests</a:t>
            </a:r>
          </a:p>
        </p:txBody>
      </p:sp>
      <p:sp>
        <p:nvSpPr>
          <p:cNvPr id="1435651" name="Rectangle 3"/>
          <p:cNvSpPr>
            <a:spLocks noGrp="1" noChangeArrowheads="1"/>
          </p:cNvSpPr>
          <p:nvPr>
            <p:ph idx="1"/>
          </p:nvPr>
        </p:nvSpPr>
        <p:spPr>
          <a:xfrm>
            <a:off x="609600" y="1447800"/>
            <a:ext cx="8237220" cy="4953000"/>
          </a:xfrm>
        </p:spPr>
        <p:txBody>
          <a:bodyPr>
            <a:normAutofit/>
          </a:bodyPr>
          <a:lstStyle/>
          <a:p>
            <a:pPr marL="0" indent="0">
              <a:buFont typeface="Wingdings" panose="05000000000000000000" pitchFamily="2" charset="2"/>
              <a:buNone/>
              <a:defRPr/>
            </a:pPr>
            <a:r>
              <a:rPr lang="en-US" sz="2800" dirty="0"/>
              <a:t>Taxpayer who sold a qualified main home this year may qualify to exclude part or all of the  gain from income</a:t>
            </a:r>
            <a:r>
              <a:rPr lang="en-US" sz="2800" dirty="0">
                <a:solidFill>
                  <a:srgbClr val="FF0000"/>
                </a:solidFill>
              </a:rPr>
              <a:t>*</a:t>
            </a:r>
            <a:endParaRPr lang="en-US" sz="2800" dirty="0"/>
          </a:p>
          <a:p>
            <a:pPr>
              <a:defRPr/>
            </a:pPr>
            <a:r>
              <a:rPr lang="en-US" sz="2800" dirty="0"/>
              <a:t> Must meet ownership &amp; use tests (during the 5-year period ending on the date of sale)  </a:t>
            </a:r>
          </a:p>
          <a:p>
            <a:pPr lvl="1">
              <a:defRPr/>
            </a:pPr>
            <a:r>
              <a:rPr lang="en-US" sz="2500" dirty="0"/>
              <a:t> </a:t>
            </a:r>
            <a:r>
              <a:rPr lang="en-US" sz="2500" u="sng" dirty="0"/>
              <a:t>Ownership test</a:t>
            </a:r>
            <a:r>
              <a:rPr lang="en-US" sz="2500" dirty="0"/>
              <a:t> - must have owned the home for at least 2 years  </a:t>
            </a:r>
            <a:r>
              <a:rPr lang="en-US" sz="2500" b="1" dirty="0"/>
              <a:t>AND</a:t>
            </a:r>
          </a:p>
          <a:p>
            <a:pPr lvl="1">
              <a:defRPr/>
            </a:pPr>
            <a:r>
              <a:rPr lang="en-US" sz="2500" dirty="0"/>
              <a:t> </a:t>
            </a:r>
            <a:r>
              <a:rPr lang="en-US" sz="2500" u="sng" dirty="0"/>
              <a:t>Use test</a:t>
            </a:r>
            <a:r>
              <a:rPr lang="en-US" sz="2500" dirty="0"/>
              <a:t> - must have lived in the home as your main home for at least 2 years</a:t>
            </a:r>
          </a:p>
          <a:p>
            <a:pPr lvl="1">
              <a:defRPr/>
            </a:pPr>
            <a:r>
              <a:rPr lang="en-US" sz="2500" dirty="0"/>
              <a:t> Do not have to be the same 2 years for ownership &amp; use tests</a:t>
            </a:r>
          </a:p>
          <a:p>
            <a:pPr lvl="1">
              <a:buNone/>
              <a:defRPr/>
            </a:pPr>
            <a:endParaRPr lang="en-US" sz="2700" dirty="0"/>
          </a:p>
        </p:txBody>
      </p:sp>
      <p:pic>
        <p:nvPicPr>
          <p:cNvPr id="450565"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5426"/>
            <a:ext cx="1177925" cy="108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53</a:t>
            </a:fld>
            <a:endParaRPr lang="en-US" dirty="0"/>
          </a:p>
        </p:txBody>
      </p:sp>
      <p:sp>
        <p:nvSpPr>
          <p:cNvPr id="8" name="TextBox 7"/>
          <p:cNvSpPr txBox="1"/>
          <p:nvPr/>
        </p:nvSpPr>
        <p:spPr>
          <a:xfrm>
            <a:off x="571500" y="5800189"/>
            <a:ext cx="8135560" cy="646331"/>
          </a:xfrm>
          <a:prstGeom prst="rect">
            <a:avLst/>
          </a:prstGeom>
          <a:noFill/>
        </p:spPr>
        <p:txBody>
          <a:bodyPr wrap="none" rtlCol="0">
            <a:spAutoFit/>
          </a:bodyPr>
          <a:lstStyle/>
          <a:p>
            <a:r>
              <a:rPr lang="en-US" dirty="0">
                <a:solidFill>
                  <a:srgbClr val="FF0000"/>
                </a:solidFill>
              </a:rPr>
              <a:t>*Sale of home that is not “main home” is treated like sale of any capital asset.</a:t>
            </a:r>
          </a:p>
          <a:p>
            <a:r>
              <a:rPr lang="en-US" dirty="0">
                <a:solidFill>
                  <a:srgbClr val="FF0000"/>
                </a:solidFill>
              </a:rPr>
              <a:t>Exclusion does not apply</a:t>
            </a:r>
          </a:p>
        </p:txBody>
      </p:sp>
    </p:spTree>
    <p:extLst>
      <p:ext uri="{BB962C8B-B14F-4D97-AF65-F5344CB8AC3E}">
        <p14:creationId xmlns:p14="http://schemas.microsoft.com/office/powerpoint/2010/main" val="312468601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normAutofit/>
          </a:bodyPr>
          <a:lstStyle/>
          <a:p>
            <a:r>
              <a:rPr lang="en-US" altLang="en-US" sz="3600" dirty="0"/>
              <a:t>Calculate House Sale Gain Exclusion</a:t>
            </a:r>
          </a:p>
        </p:txBody>
      </p:sp>
      <p:sp>
        <p:nvSpPr>
          <p:cNvPr id="7" name="Rectangle 3"/>
          <p:cNvSpPr>
            <a:spLocks noGrp="1" noChangeArrowheads="1"/>
          </p:cNvSpPr>
          <p:nvPr>
            <p:ph idx="1"/>
          </p:nvPr>
        </p:nvSpPr>
        <p:spPr/>
        <p:txBody>
          <a:bodyPr>
            <a:normAutofit/>
          </a:bodyPr>
          <a:lstStyle/>
          <a:p>
            <a:r>
              <a:rPr lang="en-US" dirty="0"/>
              <a:t> Single homeowner can exclude up to $250,000 of gain from sale of main home</a:t>
            </a:r>
          </a:p>
          <a:p>
            <a:pPr lvl="1"/>
            <a:r>
              <a:rPr lang="en-US" dirty="0"/>
              <a:t> Unmarried surviving spouse can exclude $500,000 if sale occurs within 2 years of spouse’s death</a:t>
            </a:r>
          </a:p>
          <a:p>
            <a:r>
              <a:rPr lang="en-US" dirty="0"/>
              <a:t> Married couple can exclude up to $500,000 of gain, if:</a:t>
            </a:r>
          </a:p>
          <a:p>
            <a:pPr lvl="1"/>
            <a:r>
              <a:rPr lang="en-US" dirty="0"/>
              <a:t> Filed a joint return</a:t>
            </a:r>
          </a:p>
          <a:p>
            <a:pPr lvl="1"/>
            <a:r>
              <a:rPr lang="en-US" dirty="0"/>
              <a:t> Both individuals meet the use test</a:t>
            </a:r>
          </a:p>
          <a:p>
            <a:pPr lvl="2"/>
            <a:r>
              <a:rPr lang="en-US" dirty="0"/>
              <a:t> If only one meets use test, refer to Pub 17 – Sale of Home</a:t>
            </a:r>
          </a:p>
          <a:p>
            <a:pPr lvl="1"/>
            <a:r>
              <a:rPr lang="en-US" dirty="0"/>
              <a:t> Either or both meet the ownership test</a:t>
            </a:r>
          </a:p>
          <a:p>
            <a:pPr lvl="1"/>
            <a:r>
              <a:rPr lang="en-US" dirty="0"/>
              <a:t> Neither individual excluded gain in the 2 years before the current sale</a:t>
            </a:r>
          </a:p>
        </p:txBody>
      </p:sp>
      <p:pic>
        <p:nvPicPr>
          <p:cNvPr id="452612" name="Picture 4" descr="http://farm1.static.flickr.com/225/499339090_b663772429.jpg?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0"/>
            <a:ext cx="1254125" cy="11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54</a:t>
            </a:fld>
            <a:endParaRPr lang="en-US" dirty="0"/>
          </a:p>
        </p:txBody>
      </p:sp>
    </p:spTree>
    <p:extLst>
      <p:ext uri="{BB962C8B-B14F-4D97-AF65-F5344CB8AC3E}">
        <p14:creationId xmlns:p14="http://schemas.microsoft.com/office/powerpoint/2010/main" val="2804395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5486" y="4130030"/>
            <a:ext cx="7598394" cy="2270769"/>
          </a:xfrm>
          <a:prstGeom prst="rect">
            <a:avLst/>
          </a:prstGeom>
        </p:spPr>
      </p:pic>
      <p:sp>
        <p:nvSpPr>
          <p:cNvPr id="456707" name="Title 1"/>
          <p:cNvSpPr>
            <a:spLocks noGrp="1"/>
          </p:cNvSpPr>
          <p:nvPr>
            <p:ph type="title"/>
          </p:nvPr>
        </p:nvSpPr>
        <p:spPr>
          <a:xfrm>
            <a:off x="609600" y="277813"/>
            <a:ext cx="8317230" cy="1143000"/>
          </a:xfrm>
        </p:spPr>
        <p:txBody>
          <a:bodyPr>
            <a:noAutofit/>
          </a:bodyPr>
          <a:lstStyle/>
          <a:p>
            <a:r>
              <a:rPr lang="en-US" altLang="en-US" sz="2600" dirty="0"/>
              <a:t>TS - Capital Gain on Sale of Home</a:t>
            </a:r>
            <a:br>
              <a:rPr lang="en-US" altLang="en-US" sz="2400" dirty="0"/>
            </a:br>
            <a:r>
              <a:rPr lang="en-US" altLang="en-US" sz="2200" dirty="0">
                <a:solidFill>
                  <a:srgbClr val="0070C0"/>
                </a:solidFill>
              </a:rPr>
              <a:t>Federal  Section \ Income \ Enter Myself \ </a:t>
            </a:r>
            <a:r>
              <a:rPr lang="en-US" sz="2200" dirty="0">
                <a:solidFill>
                  <a:srgbClr val="0070C0"/>
                </a:solidFill>
              </a:rPr>
              <a:t>Capital Gain and Losses (Schedule D) \ Sale of Main Home Worksheet \ Basic Info about Home</a:t>
            </a:r>
            <a:endParaRPr lang="en-US" altLang="en-US" sz="2200" dirty="0">
              <a:solidFill>
                <a:srgbClr val="0070C0"/>
              </a:solidFill>
            </a:endParaRPr>
          </a:p>
        </p:txBody>
      </p:sp>
      <p:sp>
        <p:nvSpPr>
          <p:cNvPr id="9" name="Oval 4"/>
          <p:cNvSpPr>
            <a:spLocks noChangeArrowheads="1"/>
          </p:cNvSpPr>
          <p:nvPr/>
        </p:nvSpPr>
        <p:spPr bwMode="auto">
          <a:xfrm flipV="1">
            <a:off x="635000" y="3950643"/>
            <a:ext cx="3784600" cy="55467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55</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pic>
        <p:nvPicPr>
          <p:cNvPr id="6" name="Content Placeholder 5"/>
          <p:cNvPicPr>
            <a:picLocks noGrp="1" noChangeAspect="1"/>
          </p:cNvPicPr>
          <p:nvPr>
            <p:ph idx="1"/>
          </p:nvPr>
        </p:nvPicPr>
        <p:blipFill>
          <a:blip r:embed="rId5"/>
          <a:stretch>
            <a:fillRect/>
          </a:stretch>
        </p:blipFill>
        <p:spPr>
          <a:xfrm>
            <a:off x="660400" y="1600200"/>
            <a:ext cx="7523480" cy="2350443"/>
          </a:xfrm>
          <a:prstGeom prst="rect">
            <a:avLst/>
          </a:prstGeom>
        </p:spPr>
      </p:pic>
      <p:sp>
        <p:nvSpPr>
          <p:cNvPr id="12" name="Oval 4"/>
          <p:cNvSpPr>
            <a:spLocks noChangeArrowheads="1"/>
          </p:cNvSpPr>
          <p:nvPr/>
        </p:nvSpPr>
        <p:spPr bwMode="auto">
          <a:xfrm>
            <a:off x="660400" y="1500800"/>
            <a:ext cx="4064000" cy="419099"/>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TextBox 10"/>
          <p:cNvSpPr txBox="1"/>
          <p:nvPr/>
        </p:nvSpPr>
        <p:spPr>
          <a:xfrm>
            <a:off x="457200" y="5574267"/>
            <a:ext cx="7917552"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Qualifies for Exclusion (Reduced Maximum Exclusion is Out of Scope)</a:t>
            </a:r>
          </a:p>
        </p:txBody>
      </p:sp>
      <p:sp>
        <p:nvSpPr>
          <p:cNvPr id="16" name="Oval 4"/>
          <p:cNvSpPr>
            <a:spLocks noChangeArrowheads="1"/>
          </p:cNvSpPr>
          <p:nvPr/>
        </p:nvSpPr>
        <p:spPr bwMode="auto">
          <a:xfrm>
            <a:off x="457201" y="6096000"/>
            <a:ext cx="746760" cy="31176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7553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6981" t="4951" r="31698"/>
          <a:stretch/>
        </p:blipFill>
        <p:spPr>
          <a:xfrm>
            <a:off x="609600" y="1579164"/>
            <a:ext cx="7124700" cy="4663283"/>
          </a:xfrm>
          <a:prstGeom prst="rect">
            <a:avLst/>
          </a:prstGeom>
        </p:spPr>
      </p:pic>
      <p:sp>
        <p:nvSpPr>
          <p:cNvPr id="456707" name="Title 1"/>
          <p:cNvSpPr>
            <a:spLocks noGrp="1"/>
          </p:cNvSpPr>
          <p:nvPr>
            <p:ph type="title"/>
          </p:nvPr>
        </p:nvSpPr>
        <p:spPr/>
        <p:txBody>
          <a:bodyPr>
            <a:noAutofit/>
          </a:bodyPr>
          <a:lstStyle/>
          <a:p>
            <a:r>
              <a:rPr lang="en-US" altLang="en-US" sz="2600" dirty="0"/>
              <a:t>TS - Capital Gain on Sale of Home</a:t>
            </a:r>
            <a:br>
              <a:rPr lang="en-US" altLang="en-US" sz="2400" dirty="0"/>
            </a:br>
            <a:r>
              <a:rPr lang="en-US" altLang="en-US" sz="2200" dirty="0">
                <a:solidFill>
                  <a:srgbClr val="0070C0"/>
                </a:solidFill>
              </a:rPr>
              <a:t>Federal  Section \ Income \ Enter Myself \ </a:t>
            </a:r>
            <a:r>
              <a:rPr lang="en-US" sz="2200" dirty="0">
                <a:solidFill>
                  <a:srgbClr val="0070C0"/>
                </a:solidFill>
              </a:rPr>
              <a:t>Capital Gain and Losses (Schedule D) \ Sale of Main Home Worksheet \ Adjustments to Sale</a:t>
            </a:r>
            <a:endParaRPr lang="en-US" altLang="en-US" sz="2200" dirty="0">
              <a:solidFill>
                <a:srgbClr val="0070C0"/>
              </a:solidFill>
            </a:endParaRPr>
          </a:p>
        </p:txBody>
      </p:sp>
      <p:sp>
        <p:nvSpPr>
          <p:cNvPr id="9" name="Oval 4"/>
          <p:cNvSpPr>
            <a:spLocks noChangeArrowheads="1"/>
          </p:cNvSpPr>
          <p:nvPr/>
        </p:nvSpPr>
        <p:spPr bwMode="auto">
          <a:xfrm flipV="1">
            <a:off x="558800" y="4328160"/>
            <a:ext cx="2057400" cy="45497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56</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558800" y="2199796"/>
            <a:ext cx="4481814" cy="40076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4551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74722"/>
            <a:ext cx="7219950" cy="4445078"/>
          </a:xfrm>
          <a:prstGeom prst="rect">
            <a:avLst/>
          </a:prstGeom>
        </p:spPr>
      </p:pic>
      <p:sp>
        <p:nvSpPr>
          <p:cNvPr id="456707" name="Title 1"/>
          <p:cNvSpPr>
            <a:spLocks noGrp="1"/>
          </p:cNvSpPr>
          <p:nvPr>
            <p:ph type="title"/>
          </p:nvPr>
        </p:nvSpPr>
        <p:spPr/>
        <p:txBody>
          <a:bodyPr>
            <a:normAutofit fontScale="90000"/>
          </a:bodyPr>
          <a:lstStyle/>
          <a:p>
            <a:r>
              <a:rPr lang="en-US" altLang="en-US" sz="3600" dirty="0"/>
              <a:t>TS - Capital Gain on Sale of Home – Form 8949</a:t>
            </a:r>
          </a:p>
        </p:txBody>
      </p:sp>
      <p:sp>
        <p:nvSpPr>
          <p:cNvPr id="9" name="Oval 4"/>
          <p:cNvSpPr>
            <a:spLocks noChangeArrowheads="1"/>
          </p:cNvSpPr>
          <p:nvPr/>
        </p:nvSpPr>
        <p:spPr bwMode="auto">
          <a:xfrm flipV="1">
            <a:off x="558800" y="5575300"/>
            <a:ext cx="8051800" cy="6477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57</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10886" y="1580909"/>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1" name="TextBox 10"/>
          <p:cNvSpPr txBox="1"/>
          <p:nvPr/>
        </p:nvSpPr>
        <p:spPr>
          <a:xfrm>
            <a:off x="4210610" y="4090451"/>
            <a:ext cx="3512500" cy="646331"/>
          </a:xfrm>
          <a:prstGeom prst="rect">
            <a:avLst/>
          </a:prstGeom>
          <a:solidFill>
            <a:schemeClr val="accent5">
              <a:lumMod val="75000"/>
            </a:schemeClr>
          </a:solidFill>
          <a:ln>
            <a:solidFill>
              <a:srgbClr val="002060"/>
            </a:solidFill>
          </a:ln>
        </p:spPr>
        <p:txBody>
          <a:bodyPr wrap="none" rtlCol="0">
            <a:spAutoFit/>
          </a:bodyPr>
          <a:lstStyle/>
          <a:p>
            <a:r>
              <a:rPr lang="en-US" b="1" dirty="0"/>
              <a:t>Profit that can be excluded</a:t>
            </a:r>
          </a:p>
          <a:p>
            <a:r>
              <a:rPr lang="en-US" b="1" dirty="0"/>
              <a:t>(exclusion + selling expenses)</a:t>
            </a:r>
          </a:p>
        </p:txBody>
      </p:sp>
      <p:cxnSp>
        <p:nvCxnSpPr>
          <p:cNvPr id="13" name="Straight Arrow Connector 12"/>
          <p:cNvCxnSpPr/>
          <p:nvPr/>
        </p:nvCxnSpPr>
        <p:spPr bwMode="auto">
          <a:xfrm>
            <a:off x="6115050" y="4736782"/>
            <a:ext cx="502920" cy="1092518"/>
          </a:xfrm>
          <a:prstGeom prst="straightConnector1">
            <a:avLst/>
          </a:prstGeom>
          <a:noFill/>
          <a:ln w="38100" cap="flat" cmpd="sng" algn="ctr">
            <a:solidFill>
              <a:srgbClr val="FF0000"/>
            </a:solidFill>
            <a:prstDash val="solid"/>
            <a:round/>
            <a:headEnd type="none" w="med" len="med"/>
            <a:tailEnd type="triangle"/>
          </a:ln>
          <a:effectLst/>
        </p:spPr>
      </p:cxnSp>
      <p:sp>
        <p:nvSpPr>
          <p:cNvPr id="20" name="TextBox 19"/>
          <p:cNvSpPr txBox="1"/>
          <p:nvPr/>
        </p:nvSpPr>
        <p:spPr>
          <a:xfrm>
            <a:off x="7326630" y="5017770"/>
            <a:ext cx="1565365" cy="369332"/>
          </a:xfrm>
          <a:prstGeom prst="rect">
            <a:avLst/>
          </a:prstGeom>
          <a:solidFill>
            <a:schemeClr val="accent5">
              <a:lumMod val="75000"/>
            </a:schemeClr>
          </a:solidFill>
          <a:ln>
            <a:solidFill>
              <a:srgbClr val="002060"/>
            </a:solidFill>
          </a:ln>
        </p:spPr>
        <p:txBody>
          <a:bodyPr wrap="none" rtlCol="0">
            <a:spAutoFit/>
          </a:bodyPr>
          <a:lstStyle/>
          <a:p>
            <a:r>
              <a:rPr lang="en-US" b="1" dirty="0"/>
              <a:t>Taxable gain</a:t>
            </a:r>
          </a:p>
        </p:txBody>
      </p:sp>
      <p:cxnSp>
        <p:nvCxnSpPr>
          <p:cNvPr id="21" name="Straight Arrow Connector 20"/>
          <p:cNvCxnSpPr>
            <a:stCxn id="20" idx="2"/>
          </p:cNvCxnSpPr>
          <p:nvPr/>
        </p:nvCxnSpPr>
        <p:spPr bwMode="auto">
          <a:xfrm flipH="1">
            <a:off x="7503459" y="5387102"/>
            <a:ext cx="605854" cy="442198"/>
          </a:xfrm>
          <a:prstGeom prst="straightConnector1">
            <a:avLst/>
          </a:prstGeom>
          <a:noFill/>
          <a:ln w="38100" cap="flat" cmpd="sng" algn="ctr">
            <a:solidFill>
              <a:srgbClr val="FF0000"/>
            </a:solidFill>
            <a:prstDash val="solid"/>
            <a:round/>
            <a:headEnd type="none" w="med" len="med"/>
            <a:tailEnd type="triangle"/>
          </a:ln>
          <a:effectLst/>
        </p:spPr>
      </p:cxnSp>
      <p:sp>
        <p:nvSpPr>
          <p:cNvPr id="7" name="TextBox 6"/>
          <p:cNvSpPr txBox="1"/>
          <p:nvPr/>
        </p:nvSpPr>
        <p:spPr>
          <a:xfrm>
            <a:off x="1640541" y="4999696"/>
            <a:ext cx="3038011"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Cost basis + adjustments </a:t>
            </a:r>
          </a:p>
        </p:txBody>
      </p:sp>
      <p:cxnSp>
        <p:nvCxnSpPr>
          <p:cNvPr id="19" name="Straight Arrow Connector 18"/>
          <p:cNvCxnSpPr/>
          <p:nvPr/>
        </p:nvCxnSpPr>
        <p:spPr bwMode="auto">
          <a:xfrm>
            <a:off x="4464424" y="5369028"/>
            <a:ext cx="765137" cy="46027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7417677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716280" y="1600200"/>
            <a:ext cx="7299960" cy="4724400"/>
          </a:xfrm>
          <a:prstGeom prst="rect">
            <a:avLst/>
          </a:prstGeom>
        </p:spPr>
      </p:pic>
      <p:sp>
        <p:nvSpPr>
          <p:cNvPr id="456707" name="Title 1"/>
          <p:cNvSpPr>
            <a:spLocks noGrp="1"/>
          </p:cNvSpPr>
          <p:nvPr>
            <p:ph type="title"/>
          </p:nvPr>
        </p:nvSpPr>
        <p:spPr/>
        <p:txBody>
          <a:bodyPr>
            <a:normAutofit fontScale="90000"/>
          </a:bodyPr>
          <a:lstStyle/>
          <a:p>
            <a:r>
              <a:rPr lang="en-US" altLang="en-US" sz="3600" dirty="0"/>
              <a:t>TS - Capital Gain on Sale of Home – Schedule D</a:t>
            </a:r>
          </a:p>
        </p:txBody>
      </p:sp>
      <p:sp>
        <p:nvSpPr>
          <p:cNvPr id="456709" name="TextBox 4"/>
          <p:cNvSpPr txBox="1">
            <a:spLocks noChangeArrowheads="1"/>
          </p:cNvSpPr>
          <p:nvPr/>
        </p:nvSpPr>
        <p:spPr bwMode="auto">
          <a:xfrm>
            <a:off x="1981200" y="4783138"/>
            <a:ext cx="261938"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r>
              <a:rPr lang="en-US" altLang="en-US" sz="900" dirty="0">
                <a:latin typeface="Arial" panose="020B0604020202020204" pitchFamily="34" charset="0"/>
                <a:cs typeface="Arial" panose="020B0604020202020204" pitchFamily="34" charset="0"/>
              </a:rPr>
              <a:t>B</a:t>
            </a:r>
          </a:p>
        </p:txBody>
      </p:sp>
      <p:sp>
        <p:nvSpPr>
          <p:cNvPr id="9" name="Oval 4"/>
          <p:cNvSpPr>
            <a:spLocks noChangeArrowheads="1"/>
          </p:cNvSpPr>
          <p:nvPr/>
        </p:nvSpPr>
        <p:spPr bwMode="auto">
          <a:xfrm flipV="1">
            <a:off x="513080" y="6087110"/>
            <a:ext cx="8051800" cy="279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58</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12" name="Oval 4"/>
          <p:cNvSpPr>
            <a:spLocks noChangeArrowheads="1"/>
          </p:cNvSpPr>
          <p:nvPr/>
        </p:nvSpPr>
        <p:spPr bwMode="auto">
          <a:xfrm>
            <a:off x="610886" y="1498601"/>
            <a:ext cx="1078214" cy="3175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9793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itle 1"/>
          <p:cNvSpPr>
            <a:spLocks noGrp="1"/>
          </p:cNvSpPr>
          <p:nvPr>
            <p:ph type="title"/>
          </p:nvPr>
        </p:nvSpPr>
        <p:spPr/>
        <p:txBody>
          <a:bodyPr>
            <a:normAutofit/>
          </a:bodyPr>
          <a:lstStyle/>
          <a:p>
            <a:pPr eaLnBrk="1" hangingPunct="1"/>
            <a:r>
              <a:rPr lang="en-US" altLang="en-US" dirty="0"/>
              <a:t>Gain/Loss on Sale of House – TS Tips</a:t>
            </a:r>
            <a:endParaRPr lang="en-US" altLang="en-US" sz="2400" dirty="0"/>
          </a:p>
        </p:txBody>
      </p:sp>
      <p:sp>
        <p:nvSpPr>
          <p:cNvPr id="454659" name="Content Placeholder 2"/>
          <p:cNvSpPr>
            <a:spLocks noGrp="1"/>
          </p:cNvSpPr>
          <p:nvPr>
            <p:ph idx="1"/>
          </p:nvPr>
        </p:nvSpPr>
        <p:spPr>
          <a:xfrm>
            <a:off x="609600" y="1524000"/>
            <a:ext cx="8077200" cy="4953000"/>
          </a:xfrm>
        </p:spPr>
        <p:txBody>
          <a:bodyPr>
            <a:normAutofit fontScale="92500" lnSpcReduction="10000"/>
          </a:bodyPr>
          <a:lstStyle/>
          <a:p>
            <a:pPr eaLnBrk="1" hangingPunct="1"/>
            <a:r>
              <a:rPr lang="en-US" altLang="en-US" dirty="0"/>
              <a:t> If all of gain can be excluded, do not enter data into TaxSlayer unless 1099-S was issued</a:t>
            </a:r>
          </a:p>
          <a:p>
            <a:pPr eaLnBrk="1" hangingPunct="1"/>
            <a:r>
              <a:rPr lang="en-US" altLang="en-US" dirty="0"/>
              <a:t> If sale results in a loss, do not enter data unless 1099-S was issued.  Loss on personal property is not deductible</a:t>
            </a:r>
          </a:p>
          <a:p>
            <a:pPr eaLnBrk="1" hangingPunct="1"/>
            <a:r>
              <a:rPr lang="en-US" altLang="en-US" dirty="0"/>
              <a:t> If all of gain cannot be excluded, report taxable gain on Schedule D</a:t>
            </a:r>
          </a:p>
          <a:p>
            <a:pPr lvl="1"/>
            <a:r>
              <a:rPr lang="en-US" altLang="en-US" dirty="0"/>
              <a:t> Enter data in Federal  Section \ Income \ Enter Myself \ </a:t>
            </a:r>
            <a:r>
              <a:rPr lang="en-US" dirty="0"/>
              <a:t>Capital Gain and Losses (Schedule D) \ Sale of Main Home Worksheet</a:t>
            </a:r>
          </a:p>
          <a:p>
            <a:pPr lvl="2"/>
            <a:r>
              <a:rPr lang="en-US" altLang="en-US" dirty="0"/>
              <a:t> Enter “Basic Information about Home”</a:t>
            </a:r>
          </a:p>
          <a:p>
            <a:pPr lvl="2"/>
            <a:r>
              <a:rPr lang="en-US" altLang="en-US" dirty="0"/>
              <a:t> Enter “Adjustments to the Sale,” including purchase fees and general adjustments</a:t>
            </a:r>
          </a:p>
          <a:p>
            <a:pPr lvl="1"/>
            <a:r>
              <a:rPr lang="en-US" altLang="en-US" dirty="0"/>
              <a:t> TaxSlayer populates Form 8949 and Schedule D</a:t>
            </a:r>
          </a:p>
          <a:p>
            <a:pPr lvl="2"/>
            <a:r>
              <a:rPr lang="en-US" altLang="en-US" dirty="0"/>
              <a:t> Code C or F  - no 1099-B received</a:t>
            </a:r>
          </a:p>
          <a:p>
            <a:pPr lvl="2"/>
            <a:r>
              <a:rPr lang="en-US" altLang="en-US" dirty="0"/>
              <a:t> Adjustment code column – H (exclusion of gain on main home)</a:t>
            </a:r>
          </a:p>
          <a:p>
            <a:pPr lvl="2"/>
            <a:r>
              <a:rPr lang="en-US" altLang="en-US" dirty="0"/>
              <a:t> Adjustments to Gain or Loss amount – amount of gain that can be excluded as a negative number</a:t>
            </a:r>
          </a:p>
          <a:p>
            <a:pPr lvl="1" eaLnBrk="1" hangingPunct="1"/>
            <a:endParaRPr lang="en-US" altLang="en-US" dirty="0"/>
          </a:p>
          <a:p>
            <a:pPr eaLnBrk="1" hangingPunct="1">
              <a:buFont typeface="Wingdings" panose="05000000000000000000" pitchFamily="2" charset="2"/>
              <a:buNone/>
            </a:pPr>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59</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39162662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ltLang="en-US" dirty="0"/>
              <a:t>Cost Basis</a:t>
            </a:r>
          </a:p>
        </p:txBody>
      </p:sp>
      <p:sp>
        <p:nvSpPr>
          <p:cNvPr id="360451" name="Rectangle 3"/>
          <p:cNvSpPr>
            <a:spLocks noGrp="1" noChangeArrowheads="1"/>
          </p:cNvSpPr>
          <p:nvPr>
            <p:ph idx="1"/>
          </p:nvPr>
        </p:nvSpPr>
        <p:spPr/>
        <p:txBody>
          <a:bodyPr>
            <a:normAutofit/>
          </a:bodyPr>
          <a:lstStyle/>
          <a:p>
            <a:r>
              <a:rPr lang="en-US" altLang="en-US" dirty="0"/>
              <a:t> Cost basis is cost plus commission on purchase</a:t>
            </a:r>
          </a:p>
          <a:p>
            <a:r>
              <a:rPr lang="en-US" altLang="en-US" dirty="0"/>
              <a:t> Use cost basis of First In First Out (FIFO) shares purchased unless specified in writing before sale</a:t>
            </a:r>
          </a:p>
          <a:p>
            <a:r>
              <a:rPr lang="en-US" altLang="en-US" dirty="0"/>
              <a:t> Original basis is adjusted by any stock split or non-taxable dividend (return of principal)</a:t>
            </a:r>
          </a:p>
          <a:p>
            <a:r>
              <a:rPr lang="en-US" altLang="en-US" dirty="0"/>
              <a:t> Cost basis of taxable stock dividends &amp; Dividend Reinvestments (DRIP) is the price of the stock on distribution date</a:t>
            </a:r>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a:t>
            </a:fld>
            <a:endParaRPr lang="en-US" dirty="0"/>
          </a:p>
        </p:txBody>
      </p:sp>
    </p:spTree>
    <p:extLst>
      <p:ext uri="{BB962C8B-B14F-4D97-AF65-F5344CB8AC3E}">
        <p14:creationId xmlns:p14="http://schemas.microsoft.com/office/powerpoint/2010/main" val="13142089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Title 1"/>
          <p:cNvSpPr>
            <a:spLocks noGrp="1"/>
          </p:cNvSpPr>
          <p:nvPr>
            <p:ph type="title"/>
          </p:nvPr>
        </p:nvSpPr>
        <p:spPr/>
        <p:txBody>
          <a:bodyPr/>
          <a:lstStyle/>
          <a:p>
            <a:r>
              <a:rPr lang="en-US" altLang="en-US" dirty="0"/>
              <a:t>When 1099-S is Issued</a:t>
            </a:r>
          </a:p>
        </p:txBody>
      </p:sp>
      <p:sp>
        <p:nvSpPr>
          <p:cNvPr id="243715" name="Content Placeholder 2"/>
          <p:cNvSpPr>
            <a:spLocks noGrp="1"/>
          </p:cNvSpPr>
          <p:nvPr>
            <p:ph idx="1"/>
          </p:nvPr>
        </p:nvSpPr>
        <p:spPr/>
        <p:txBody>
          <a:bodyPr>
            <a:normAutofit/>
          </a:bodyPr>
          <a:lstStyle/>
          <a:p>
            <a:r>
              <a:rPr lang="en-US" altLang="en-US" dirty="0"/>
              <a:t> 1099-S usually not issued if total gain can be excluded or if sale results in a loss</a:t>
            </a:r>
          </a:p>
          <a:p>
            <a:r>
              <a:rPr lang="en-US" altLang="en-US" dirty="0"/>
              <a:t> If 1099-S is issued anyway and total gain is excludable :</a:t>
            </a:r>
          </a:p>
          <a:p>
            <a:pPr lvl="1"/>
            <a:r>
              <a:rPr lang="en-US" altLang="en-US" dirty="0"/>
              <a:t> Enter data on Sale of Main Home Worksheet to notify IRS that gain was excludable</a:t>
            </a:r>
          </a:p>
          <a:p>
            <a:pPr lvl="1">
              <a:buNone/>
            </a:pPr>
            <a:endParaRPr lang="en-US" altLang="en-US" dirty="0"/>
          </a:p>
          <a:p>
            <a:pPr lvl="1"/>
            <a:endParaRPr lang="en-US" altLang="en-US" dirty="0"/>
          </a:p>
          <a:p>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60</a:t>
            </a:fld>
            <a:endParaRPr lang="en-US" dirty="0"/>
          </a:p>
        </p:txBody>
      </p:sp>
      <p:pic>
        <p:nvPicPr>
          <p:cNvPr id="8" name="Picture 7"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25574973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Title 1"/>
          <p:cNvSpPr>
            <a:spLocks noGrp="1"/>
          </p:cNvSpPr>
          <p:nvPr>
            <p:ph type="title"/>
          </p:nvPr>
        </p:nvSpPr>
        <p:spPr/>
        <p:txBody>
          <a:bodyPr/>
          <a:lstStyle/>
          <a:p>
            <a:r>
              <a:rPr lang="en-US" altLang="en-US" dirty="0"/>
              <a:t>When 1099-S is Issued</a:t>
            </a:r>
            <a:endParaRPr lang="en-US" altLang="en-US" sz="2800" dirty="0"/>
          </a:p>
        </p:txBody>
      </p:sp>
      <p:sp>
        <p:nvSpPr>
          <p:cNvPr id="460803" name="Content Placeholder 2"/>
          <p:cNvSpPr>
            <a:spLocks noGrp="1"/>
          </p:cNvSpPr>
          <p:nvPr>
            <p:ph idx="1"/>
          </p:nvPr>
        </p:nvSpPr>
        <p:spPr>
          <a:xfrm>
            <a:off x="609600" y="1447800"/>
            <a:ext cx="8153400" cy="4876800"/>
          </a:xfrm>
        </p:spPr>
        <p:txBody>
          <a:bodyPr>
            <a:normAutofit fontScale="92500" lnSpcReduction="10000"/>
          </a:bodyPr>
          <a:lstStyle/>
          <a:p>
            <a:pPr lvl="1"/>
            <a:r>
              <a:rPr lang="en-US" altLang="en-US" sz="2900" dirty="0"/>
              <a:t> If home sale results in a loss, which is nondeductible, TaxSlayer does not generate any 8949 or Schedule D transaction.  Enter sale information as follows:</a:t>
            </a:r>
          </a:p>
          <a:p>
            <a:pPr lvl="2"/>
            <a:r>
              <a:rPr lang="en-US" altLang="en-US" sz="2500" dirty="0"/>
              <a:t> Enter the appropriate home information on the Sale of Main Home Worksheet </a:t>
            </a:r>
          </a:p>
          <a:p>
            <a:pPr lvl="2"/>
            <a:r>
              <a:rPr lang="en-US" altLang="en-US" sz="2500" dirty="0"/>
              <a:t> Create a new capital loss transaction in Federal  Section \ Income \ Enter Myself \ </a:t>
            </a:r>
            <a:r>
              <a:rPr lang="en-US" sz="2500" dirty="0"/>
              <a:t>Capital Gain and Losses (Schedule D) \ Capital Gains and Loss Items</a:t>
            </a:r>
          </a:p>
          <a:p>
            <a:pPr lvl="3"/>
            <a:r>
              <a:rPr lang="en-US" altLang="en-US" sz="2100" dirty="0"/>
              <a:t> Enter an adjustment as a positive amount that will zero out the loss</a:t>
            </a:r>
          </a:p>
          <a:p>
            <a:pPr lvl="3"/>
            <a:r>
              <a:rPr lang="en-US" altLang="en-US" sz="2100" dirty="0"/>
              <a:t> Choose “Nondeductible loss other than a Wash Sale” from the drop-down menu as the adjustment explanation (adjustment code L)</a:t>
            </a:r>
          </a:p>
          <a:p>
            <a:pPr lvl="3"/>
            <a:r>
              <a:rPr lang="en-US" altLang="en-US" sz="2100" dirty="0"/>
              <a:t> TaxSlayer will then generate the required 8949 and Schedule D transactions</a:t>
            </a:r>
          </a:p>
          <a:p>
            <a:pPr lvl="2">
              <a:buNone/>
            </a:pPr>
            <a:endParaRPr lang="en-US" altLang="en-US" dirty="0"/>
          </a:p>
        </p:txBody>
      </p:sp>
      <p:sp>
        <p:nvSpPr>
          <p:cNvPr id="7" name="TextBox 6"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8" name="TextBox 7" descr="NJ Pub Ref" title="NJ Pub Ref"/>
          <p:cNvSpPr txBox="1"/>
          <p:nvPr/>
        </p:nvSpPr>
        <p:spPr>
          <a:xfrm>
            <a:off x="7118553" y="58579"/>
            <a:ext cx="1650580" cy="246221"/>
          </a:xfrm>
          <a:prstGeom prst="rect">
            <a:avLst/>
          </a:prstGeom>
          <a:noFill/>
        </p:spPr>
        <p:txBody>
          <a:bodyPr wrap="none" tIns="0" bIns="0" rtlCol="0">
            <a:spAutoFit/>
          </a:bodyPr>
          <a:lstStyle/>
          <a:p>
            <a:pPr algn="r"/>
            <a:r>
              <a:rPr lang="en-US" sz="1600" dirty="0"/>
              <a:t>Pub 4012 Tab D</a:t>
            </a: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61</a:t>
            </a:fld>
            <a:endParaRPr lang="en-US" dirty="0"/>
          </a:p>
        </p:txBody>
      </p:sp>
      <p:pic>
        <p:nvPicPr>
          <p:cNvPr id="10" name="Picture 9" descr="NJ TaxSlayer" title="NJ TaxSlayer"/>
          <p:cNvPicPr>
            <a:picLocks noChangeAspect="1"/>
          </p:cNvPicPr>
          <p:nvPr/>
        </p:nvPicPr>
        <p:blipFill>
          <a:blip r:embed="rId3" cstate="print"/>
          <a:stretch>
            <a:fillRect/>
          </a:stretch>
        </p:blipFill>
        <p:spPr>
          <a:xfrm>
            <a:off x="0" y="677005"/>
            <a:ext cx="612648" cy="163373"/>
          </a:xfrm>
          <a:prstGeom prst="rect">
            <a:avLst/>
          </a:prstGeom>
        </p:spPr>
      </p:pic>
    </p:spTree>
    <p:extLst>
      <p:ext uri="{BB962C8B-B14F-4D97-AF65-F5344CB8AC3E}">
        <p14:creationId xmlns:p14="http://schemas.microsoft.com/office/powerpoint/2010/main" val="17269974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60400" y="4117178"/>
            <a:ext cx="6990080" cy="2236296"/>
          </a:xfrm>
          <a:prstGeom prst="rect">
            <a:avLst/>
          </a:prstGeom>
        </p:spPr>
      </p:pic>
      <p:sp>
        <p:nvSpPr>
          <p:cNvPr id="409602" name="Title 1"/>
          <p:cNvSpPr>
            <a:spLocks noGrp="1"/>
          </p:cNvSpPr>
          <p:nvPr>
            <p:ph type="title"/>
          </p:nvPr>
        </p:nvSpPr>
        <p:spPr>
          <a:xfrm>
            <a:off x="660400" y="215900"/>
            <a:ext cx="8077200" cy="1143000"/>
          </a:xfrm>
        </p:spPr>
        <p:txBody>
          <a:bodyPr>
            <a:normAutofit fontScale="90000"/>
          </a:bodyPr>
          <a:lstStyle/>
          <a:p>
            <a:r>
              <a:rPr lang="en-US" altLang="en-US" sz="2800" dirty="0"/>
              <a:t>Sale of Home for a Loss (when 1099-S is issued)</a:t>
            </a:r>
            <a:br>
              <a:rPr lang="en-US" altLang="en-US" sz="2800" dirty="0"/>
            </a:br>
            <a:r>
              <a:rPr lang="en-US" altLang="en-US" sz="2400" dirty="0">
                <a:solidFill>
                  <a:srgbClr val="0070C0"/>
                </a:solidFill>
              </a:rPr>
              <a:t>Federal  Section \ Income \ Enter Myself \ </a:t>
            </a:r>
            <a:r>
              <a:rPr lang="en-US" sz="2400" dirty="0">
                <a:solidFill>
                  <a:srgbClr val="0070C0"/>
                </a:solidFill>
              </a:rPr>
              <a:t>Capital Gain and Losses (Schedule D) \ Capital Gains and Loss Items</a:t>
            </a:r>
            <a:endParaRPr lang="en-US" altLang="en-US" sz="2400" dirty="0">
              <a:solidFill>
                <a:srgbClr val="0070C0"/>
              </a:solidFill>
            </a:endParaRPr>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62</a:t>
            </a:fld>
            <a:endParaRPr lang="en-US" dirty="0"/>
          </a:p>
        </p:txBody>
      </p:sp>
      <p:pic>
        <p:nvPicPr>
          <p:cNvPr id="13" name="Picture 12" descr="NJ TaxSlayer" title="NJ TaxSlayer"/>
          <p:cNvPicPr>
            <a:picLocks noChangeAspect="1"/>
          </p:cNvPicPr>
          <p:nvPr/>
        </p:nvPicPr>
        <p:blipFill>
          <a:blip r:embed="rId4" cstate="print"/>
          <a:stretch>
            <a:fillRect/>
          </a:stretch>
        </p:blipFill>
        <p:spPr>
          <a:xfrm>
            <a:off x="0" y="677005"/>
            <a:ext cx="612648" cy="163373"/>
          </a:xfrm>
          <a:prstGeom prst="rect">
            <a:avLst/>
          </a:prstGeom>
        </p:spPr>
      </p:pic>
      <p:sp>
        <p:nvSpPr>
          <p:cNvPr id="52" name="TextBox 51"/>
          <p:cNvSpPr txBox="1"/>
          <p:nvPr/>
        </p:nvSpPr>
        <p:spPr>
          <a:xfrm>
            <a:off x="1903891" y="4478613"/>
            <a:ext cx="4121641"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 amount to zero out loss</a:t>
            </a:r>
          </a:p>
        </p:txBody>
      </p:sp>
      <p:sp>
        <p:nvSpPr>
          <p:cNvPr id="53" name="Oval 4"/>
          <p:cNvSpPr>
            <a:spLocks noChangeArrowheads="1"/>
          </p:cNvSpPr>
          <p:nvPr/>
        </p:nvSpPr>
        <p:spPr bwMode="auto">
          <a:xfrm>
            <a:off x="689292" y="4295141"/>
            <a:ext cx="609600" cy="304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54" name="Straight Arrow Connector 53"/>
          <p:cNvCxnSpPr/>
          <p:nvPr/>
        </p:nvCxnSpPr>
        <p:spPr bwMode="auto">
          <a:xfrm flipH="1" flipV="1">
            <a:off x="1327784" y="4495566"/>
            <a:ext cx="576108" cy="104375"/>
          </a:xfrm>
          <a:prstGeom prst="straightConnector1">
            <a:avLst/>
          </a:prstGeom>
          <a:noFill/>
          <a:ln w="38100" cap="flat" cmpd="sng" algn="ctr">
            <a:solidFill>
              <a:srgbClr val="FF0000"/>
            </a:solidFill>
            <a:prstDash val="solid"/>
            <a:round/>
            <a:headEnd type="none" w="med" len="med"/>
            <a:tailEnd type="triangle"/>
          </a:ln>
          <a:effectLst/>
        </p:spPr>
      </p:cxnSp>
      <p:sp>
        <p:nvSpPr>
          <p:cNvPr id="60" name="TextBox 59"/>
          <p:cNvSpPr txBox="1"/>
          <p:nvPr/>
        </p:nvSpPr>
        <p:spPr>
          <a:xfrm>
            <a:off x="1395159" y="5757408"/>
            <a:ext cx="7199407"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 reason – Nondeductible loss other than a wash sale</a:t>
            </a:r>
          </a:p>
        </p:txBody>
      </p:sp>
      <p:cxnSp>
        <p:nvCxnSpPr>
          <p:cNvPr id="68" name="Straight Arrow Connector 67"/>
          <p:cNvCxnSpPr/>
          <p:nvPr/>
        </p:nvCxnSpPr>
        <p:spPr bwMode="auto">
          <a:xfrm flipH="1">
            <a:off x="1069621" y="6080890"/>
            <a:ext cx="318217" cy="170800"/>
          </a:xfrm>
          <a:prstGeom prst="straightConnector1">
            <a:avLst/>
          </a:prstGeom>
          <a:noFill/>
          <a:ln w="38100" cap="flat" cmpd="sng" algn="ctr">
            <a:solidFill>
              <a:srgbClr val="FF0000"/>
            </a:solidFill>
            <a:prstDash val="solid"/>
            <a:round/>
            <a:headEnd type="none" w="med" len="med"/>
            <a:tailEnd type="triangle"/>
          </a:ln>
          <a:effectLst/>
        </p:spPr>
      </p:cxnSp>
      <p:sp>
        <p:nvSpPr>
          <p:cNvPr id="71" name="Oval 4"/>
          <p:cNvSpPr>
            <a:spLocks noChangeArrowheads="1"/>
          </p:cNvSpPr>
          <p:nvPr/>
        </p:nvSpPr>
        <p:spPr bwMode="auto">
          <a:xfrm>
            <a:off x="568936" y="6144228"/>
            <a:ext cx="500685" cy="3140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5"/>
          <a:stretch>
            <a:fillRect/>
          </a:stretch>
        </p:blipFill>
        <p:spPr>
          <a:xfrm>
            <a:off x="660400" y="1600201"/>
            <a:ext cx="6883400" cy="2453639"/>
          </a:xfrm>
          <a:prstGeom prst="rect">
            <a:avLst/>
          </a:prstGeom>
        </p:spPr>
      </p:pic>
    </p:spTree>
    <p:extLst>
      <p:ext uri="{BB962C8B-B14F-4D97-AF65-F5344CB8AC3E}">
        <p14:creationId xmlns:p14="http://schemas.microsoft.com/office/powerpoint/2010/main" val="68296330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 of Home Reference Material</a:t>
            </a:r>
          </a:p>
        </p:txBody>
      </p:sp>
      <p:sp>
        <p:nvSpPr>
          <p:cNvPr id="3" name="Content Placeholder 2"/>
          <p:cNvSpPr>
            <a:spLocks noGrp="1"/>
          </p:cNvSpPr>
          <p:nvPr>
            <p:ph idx="1"/>
          </p:nvPr>
        </p:nvSpPr>
        <p:spPr>
          <a:xfrm>
            <a:off x="685800" y="1600200"/>
            <a:ext cx="8001000" cy="4724400"/>
          </a:xfrm>
        </p:spPr>
        <p:txBody>
          <a:bodyPr/>
          <a:lstStyle/>
          <a:p>
            <a:r>
              <a:rPr lang="en-US" dirty="0"/>
              <a:t> Refer to Pub 4012 Page D-28</a:t>
            </a:r>
          </a:p>
          <a:p>
            <a:r>
              <a:rPr lang="en-US" dirty="0"/>
              <a:t> See TaxPrep4Free.org Preparer page Special Topics document “Sale of Main Home” for detailed information on TaxSlayer entry of a home sale  </a:t>
            </a:r>
          </a:p>
          <a:p>
            <a:pPr>
              <a:buNone/>
            </a:pPr>
            <a:endParaRPr lang="en-US" dirty="0"/>
          </a:p>
        </p:txBody>
      </p:sp>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63</a:t>
            </a:fld>
            <a:endParaRPr lang="en-US" dirty="0"/>
          </a:p>
        </p:txBody>
      </p:sp>
      <p:sp>
        <p:nvSpPr>
          <p:cNvPr id="8" name="TextBox 7" descr="NJ Pub Ref" title="NJ Pub Ref">
            <a:extLst>
              <a:ext uri="{FF2B5EF4-FFF2-40B4-BE49-F238E27FC236}">
                <a16:creationId xmlns:a16="http://schemas.microsoft.com/office/drawing/2014/main" id="{955609D9-11CB-4AC4-9CDD-DB381A20AA16}"/>
              </a:ext>
            </a:extLst>
          </p:cNvPr>
          <p:cNvSpPr txBox="1"/>
          <p:nvPr/>
        </p:nvSpPr>
        <p:spPr>
          <a:xfrm>
            <a:off x="6670481" y="58579"/>
            <a:ext cx="2098652" cy="246221"/>
          </a:xfrm>
          <a:prstGeom prst="rect">
            <a:avLst/>
          </a:prstGeom>
          <a:noFill/>
        </p:spPr>
        <p:txBody>
          <a:bodyPr wrap="none" tIns="0" bIns="0" rtlCol="0">
            <a:spAutoFit/>
          </a:bodyPr>
          <a:lstStyle/>
          <a:p>
            <a:pPr algn="r"/>
            <a:r>
              <a:rPr lang="en-US" sz="1600" dirty="0"/>
              <a:t>Pub 4012 Page D-41</a:t>
            </a:r>
          </a:p>
        </p:txBody>
      </p:sp>
    </p:spTree>
    <p:extLst>
      <p:ext uri="{BB962C8B-B14F-4D97-AF65-F5344CB8AC3E}">
        <p14:creationId xmlns:p14="http://schemas.microsoft.com/office/powerpoint/2010/main" val="92650801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Scope Situations</a:t>
            </a:r>
          </a:p>
        </p:txBody>
      </p:sp>
      <p:sp>
        <p:nvSpPr>
          <p:cNvPr id="3" name="Content Placeholder 2"/>
          <p:cNvSpPr>
            <a:spLocks noGrp="1"/>
          </p:cNvSpPr>
          <p:nvPr>
            <p:ph idx="1"/>
          </p:nvPr>
        </p:nvSpPr>
        <p:spPr>
          <a:xfrm>
            <a:off x="685800" y="1600200"/>
            <a:ext cx="8001000" cy="4724400"/>
          </a:xfrm>
        </p:spPr>
        <p:txBody>
          <a:bodyPr/>
          <a:lstStyle/>
          <a:p>
            <a:r>
              <a:rPr lang="en-US" dirty="0"/>
              <a:t> </a:t>
            </a:r>
            <a:r>
              <a:rPr lang="en-US" sz="3000" dirty="0"/>
              <a:t>Cancellation of debt on mortgage and foreclosure</a:t>
            </a:r>
          </a:p>
          <a:p>
            <a:r>
              <a:rPr lang="en-US" sz="3000" dirty="0"/>
              <a:t> Sale of business or rental property</a:t>
            </a:r>
          </a:p>
        </p:txBody>
      </p:sp>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v1.2</a:t>
            </a:r>
            <a:endParaRPr lang="en-US" dirty="0"/>
          </a:p>
        </p:txBody>
      </p:sp>
      <p:sp>
        <p:nvSpPr>
          <p:cNvPr id="6" name="Slide Number Placeholder 5"/>
          <p:cNvSpPr>
            <a:spLocks noGrp="1"/>
          </p:cNvSpPr>
          <p:nvPr>
            <p:ph type="sldNum" sz="quarter" idx="11"/>
          </p:nvPr>
        </p:nvSpPr>
        <p:spPr/>
        <p:txBody>
          <a:bodyPr/>
          <a:lstStyle/>
          <a:p>
            <a:fld id="{251E97C6-B5EA-4059-8D5E-F0990EFE7977}" type="slidenum">
              <a:rPr lang="en-US" smtClean="0"/>
              <a:pPr/>
              <a:t>64</a:t>
            </a:fld>
            <a:endParaRPr lang="en-US" dirty="0"/>
          </a:p>
        </p:txBody>
      </p:sp>
      <p:pic>
        <p:nvPicPr>
          <p:cNvPr id="7"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6675" y="558141"/>
            <a:ext cx="646896" cy="64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0106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ltLang="en-US" dirty="0"/>
              <a:t>Cost Basis</a:t>
            </a:r>
          </a:p>
        </p:txBody>
      </p:sp>
      <p:sp>
        <p:nvSpPr>
          <p:cNvPr id="362499" name="Rectangle 3"/>
          <p:cNvSpPr>
            <a:spLocks noGrp="1" noChangeArrowheads="1"/>
          </p:cNvSpPr>
          <p:nvPr>
            <p:ph idx="1"/>
          </p:nvPr>
        </p:nvSpPr>
        <p:spPr/>
        <p:txBody>
          <a:bodyPr>
            <a:normAutofit/>
          </a:bodyPr>
          <a:lstStyle/>
          <a:p>
            <a:r>
              <a:rPr lang="en-US" altLang="en-US" dirty="0"/>
              <a:t> Adjusted cost basis &amp; short/long-term status for “covered securities” must be reported on 1099-B</a:t>
            </a:r>
          </a:p>
          <a:p>
            <a:r>
              <a:rPr lang="en-US" altLang="en-US" dirty="0"/>
              <a:t> Securities are “covered” if they were acquired after:                               </a:t>
            </a:r>
          </a:p>
          <a:p>
            <a:pPr lvl="1"/>
            <a:r>
              <a:rPr lang="en-US" altLang="en-US" dirty="0"/>
              <a:t>1/1/2011 Stocks (including REITs, ADRs, &amp; some ETFs)</a:t>
            </a:r>
          </a:p>
          <a:p>
            <a:pPr lvl="1"/>
            <a:r>
              <a:rPr lang="en-US" altLang="en-US" dirty="0"/>
              <a:t>1/1/2012 Mutual funds, stock DRIPS, rest of ETFs</a:t>
            </a:r>
          </a:p>
          <a:p>
            <a:pPr lvl="1"/>
            <a:r>
              <a:rPr lang="en-US" altLang="en-US" dirty="0"/>
              <a:t>1/1/2013 Notes, bonds, options, commodities</a:t>
            </a:r>
          </a:p>
          <a:p>
            <a:r>
              <a:rPr lang="en-US" altLang="en-US" dirty="0"/>
              <a:t> If securities were purchased prior to required coverage date, taxpayer must provide cost basis</a:t>
            </a:r>
          </a:p>
          <a:p>
            <a:r>
              <a:rPr lang="en-US" altLang="en-US" dirty="0"/>
              <a:t> Tax law allows use of average of stock price during approximate period of purchase, if no other records are available (must be provided by taxpayer)</a:t>
            </a:r>
          </a:p>
        </p:txBody>
      </p:sp>
      <p:sp>
        <p:nvSpPr>
          <p:cNvPr id="2" name="Date Placeholder 1"/>
          <p:cNvSpPr>
            <a:spLocks noGrp="1"/>
          </p:cNvSpPr>
          <p:nvPr>
            <p:ph type="dt" sz="half" idx="10"/>
          </p:nvPr>
        </p:nvSpPr>
        <p:spPr/>
        <p:txBody>
          <a:bodyPr/>
          <a:lstStyle/>
          <a:p>
            <a:r>
              <a:rPr lang="en-US"/>
              <a:t>12-08-2017</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7</a:t>
            </a:fld>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6" name="TextBox 5"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Tree>
    <p:extLst>
      <p:ext uri="{BB962C8B-B14F-4D97-AF65-F5344CB8AC3E}">
        <p14:creationId xmlns:p14="http://schemas.microsoft.com/office/powerpoint/2010/main" val="27048726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altLang="en-US" dirty="0"/>
              <a:t>Basis other than Cost</a:t>
            </a:r>
          </a:p>
        </p:txBody>
      </p:sp>
      <p:sp>
        <p:nvSpPr>
          <p:cNvPr id="364547" name="Rectangle 3"/>
          <p:cNvSpPr>
            <a:spLocks noGrp="1" noChangeArrowheads="1"/>
          </p:cNvSpPr>
          <p:nvPr>
            <p:ph idx="1"/>
          </p:nvPr>
        </p:nvSpPr>
        <p:spPr/>
        <p:txBody>
          <a:bodyPr>
            <a:normAutofit/>
          </a:bodyPr>
          <a:lstStyle/>
          <a:p>
            <a:r>
              <a:rPr lang="en-US" altLang="en-US" b="1" dirty="0"/>
              <a:t> Inherited in 2010 </a:t>
            </a:r>
            <a:r>
              <a:rPr lang="en-US" altLang="en-US" dirty="0"/>
              <a:t>- tax law changed for that one year </a:t>
            </a:r>
          </a:p>
          <a:p>
            <a:pPr lvl="1"/>
            <a:r>
              <a:rPr lang="en-US" altLang="en-US" b="1" dirty="0">
                <a:solidFill>
                  <a:srgbClr val="FF0000"/>
                </a:solidFill>
              </a:rPr>
              <a:t> Out of Scope </a:t>
            </a:r>
            <a:r>
              <a:rPr lang="en-US" altLang="en-US" dirty="0"/>
              <a:t>(unless provided by executor)                     </a:t>
            </a:r>
          </a:p>
          <a:p>
            <a:r>
              <a:rPr lang="en-US" altLang="en-US" b="1" dirty="0"/>
              <a:t> Gifts received</a:t>
            </a:r>
          </a:p>
          <a:p>
            <a:pPr lvl="1"/>
            <a:r>
              <a:rPr lang="en-US" altLang="en-US" b="1" dirty="0">
                <a:solidFill>
                  <a:srgbClr val="FF0000"/>
                </a:solidFill>
              </a:rPr>
              <a:t> Out of Scope</a:t>
            </a:r>
          </a:p>
          <a:p>
            <a:r>
              <a:rPr lang="en-US" altLang="en-US" b="1" dirty="0"/>
              <a:t> Average of stock price </a:t>
            </a:r>
          </a:p>
          <a:p>
            <a:pPr lvl="1"/>
            <a:r>
              <a:rPr lang="en-US" altLang="en-US" dirty="0"/>
              <a:t> In scope only if client provides average price </a:t>
            </a:r>
          </a:p>
          <a:p>
            <a:pPr lvl="1"/>
            <a:r>
              <a:rPr lang="en-US" altLang="en-US" b="1" dirty="0">
                <a:solidFill>
                  <a:srgbClr val="FF0000"/>
                </a:solidFill>
              </a:rPr>
              <a:t> Out of Scope </a:t>
            </a:r>
            <a:r>
              <a:rPr lang="en-US" altLang="en-US" dirty="0"/>
              <a:t>if counselor must calculate</a:t>
            </a:r>
          </a:p>
          <a:p>
            <a:r>
              <a:rPr lang="en-US" altLang="en-US" b="1" dirty="0"/>
              <a:t> Taxpayer cannot provide information  </a:t>
            </a:r>
          </a:p>
          <a:p>
            <a:pPr lvl="1"/>
            <a:r>
              <a:rPr lang="en-US" altLang="en-US" dirty="0"/>
              <a:t> In scope only if client agrees to take a zero cost basis</a:t>
            </a:r>
          </a:p>
          <a:p>
            <a:r>
              <a:rPr lang="en-US" altLang="en-US" b="1" dirty="0"/>
              <a:t> Employee stock options (ESOP)</a:t>
            </a:r>
          </a:p>
          <a:p>
            <a:pPr lvl="1"/>
            <a:r>
              <a:rPr lang="en-US" altLang="en-US" b="1" dirty="0">
                <a:solidFill>
                  <a:srgbClr val="FF0000"/>
                </a:solidFill>
              </a:rPr>
              <a:t> Out of Scope</a:t>
            </a:r>
          </a:p>
        </p:txBody>
      </p:sp>
      <p:pic>
        <p:nvPicPr>
          <p:cNvPr id="5"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981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speedysigns.com/images/decals/400c/Speedy/SHAPES/NOSYMB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86294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peedysigns.com/images/decals/400c/Speedy/SHAPES/NOSYMB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114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speedysigns.com/images/decals/400c/Speedy/SHAPES/NOSYMB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2646" y="5791200"/>
            <a:ext cx="367553" cy="36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8</a:t>
            </a:fld>
            <a:endParaRPr lang="en-US" dirty="0"/>
          </a:p>
        </p:txBody>
      </p:sp>
    </p:spTree>
    <p:extLst>
      <p:ext uri="{BB962C8B-B14F-4D97-AF65-F5344CB8AC3E}">
        <p14:creationId xmlns:p14="http://schemas.microsoft.com/office/powerpoint/2010/main" val="2968182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itle 1"/>
          <p:cNvSpPr>
            <a:spLocks noGrp="1"/>
          </p:cNvSpPr>
          <p:nvPr>
            <p:ph type="title"/>
          </p:nvPr>
        </p:nvSpPr>
        <p:spPr/>
        <p:txBody>
          <a:bodyPr/>
          <a:lstStyle/>
          <a:p>
            <a:pPr eaLnBrk="1" hangingPunct="1"/>
            <a:r>
              <a:rPr lang="en-US" altLang="en-US" dirty="0"/>
              <a:t>Adjusted Basis</a:t>
            </a:r>
          </a:p>
        </p:txBody>
      </p:sp>
      <p:sp>
        <p:nvSpPr>
          <p:cNvPr id="366595" name="Content Placeholder 2"/>
          <p:cNvSpPr>
            <a:spLocks noGrp="1"/>
          </p:cNvSpPr>
          <p:nvPr>
            <p:ph idx="1"/>
          </p:nvPr>
        </p:nvSpPr>
        <p:spPr>
          <a:xfrm>
            <a:off x="609600" y="1524000"/>
            <a:ext cx="8077200" cy="4800600"/>
          </a:xfrm>
        </p:spPr>
        <p:txBody>
          <a:bodyPr>
            <a:normAutofit lnSpcReduction="10000"/>
          </a:bodyPr>
          <a:lstStyle/>
          <a:p>
            <a:pPr eaLnBrk="1" hangingPunct="1"/>
            <a:r>
              <a:rPr lang="en-US" altLang="en-US" sz="3000" dirty="0"/>
              <a:t> Events can change the per share cost basis</a:t>
            </a:r>
          </a:p>
          <a:p>
            <a:pPr lvl="1" eaLnBrk="1" hangingPunct="1"/>
            <a:r>
              <a:rPr lang="en-US" altLang="en-US" sz="2900" dirty="0"/>
              <a:t> </a:t>
            </a:r>
            <a:r>
              <a:rPr lang="en-US" altLang="en-US" sz="2900" u="sng" dirty="0"/>
              <a:t>Stock splits</a:t>
            </a:r>
          </a:p>
          <a:p>
            <a:pPr lvl="2" eaLnBrk="1" hangingPunct="1"/>
            <a:r>
              <a:rPr lang="en-US" altLang="en-US" sz="2700" dirty="0"/>
              <a:t> Buy 100 shares @ $10 per share, splits 2 for 1</a:t>
            </a:r>
          </a:p>
          <a:p>
            <a:pPr lvl="2" eaLnBrk="1" hangingPunct="1"/>
            <a:r>
              <a:rPr lang="en-US" altLang="en-US" sz="2700" dirty="0"/>
              <a:t> Now have 200 shares @ $5 per share</a:t>
            </a:r>
          </a:p>
          <a:p>
            <a:pPr lvl="1" eaLnBrk="1" hangingPunct="1"/>
            <a:r>
              <a:rPr lang="en-US" altLang="en-US" sz="2900" dirty="0"/>
              <a:t> </a:t>
            </a:r>
            <a:r>
              <a:rPr lang="en-US" altLang="en-US" sz="2900" u="sng" dirty="0"/>
              <a:t>Dividend reinvestments</a:t>
            </a:r>
          </a:p>
          <a:p>
            <a:pPr lvl="2" eaLnBrk="1" hangingPunct="1"/>
            <a:r>
              <a:rPr lang="en-US" altLang="en-US" sz="2700" dirty="0"/>
              <a:t> Buy additional shares at current price</a:t>
            </a:r>
          </a:p>
          <a:p>
            <a:pPr lvl="2" eaLnBrk="1" hangingPunct="1"/>
            <a:r>
              <a:rPr lang="en-US" altLang="en-US" sz="2700" dirty="0"/>
              <a:t> Example:</a:t>
            </a:r>
          </a:p>
          <a:p>
            <a:pPr lvl="3" eaLnBrk="1" hangingPunct="1"/>
            <a:r>
              <a:rPr lang="en-US" altLang="en-US" sz="2700" dirty="0"/>
              <a:t> 100 shares @ $10</a:t>
            </a:r>
          </a:p>
          <a:p>
            <a:pPr lvl="3" eaLnBrk="1" hangingPunct="1"/>
            <a:r>
              <a:rPr lang="en-US" altLang="en-US" sz="2700" dirty="0"/>
              <a:t> 5 shares @ $20</a:t>
            </a:r>
          </a:p>
          <a:p>
            <a:pPr lvl="3" eaLnBrk="1" hangingPunct="1"/>
            <a:r>
              <a:rPr lang="en-US" altLang="en-US" sz="2700" dirty="0"/>
              <a:t> 3 shares @ $18</a:t>
            </a:r>
          </a:p>
          <a:p>
            <a:pPr lvl="2" eaLnBrk="1" hangingPunct="1"/>
            <a:endParaRPr lang="en-US" altLang="en-US" dirty="0"/>
          </a:p>
        </p:txBody>
      </p: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v1.2</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9</a:t>
            </a:fld>
            <a:endParaRPr lang="en-US" dirty="0"/>
          </a:p>
        </p:txBody>
      </p:sp>
    </p:spTree>
    <p:extLst>
      <p:ext uri="{BB962C8B-B14F-4D97-AF65-F5344CB8AC3E}">
        <p14:creationId xmlns:p14="http://schemas.microsoft.com/office/powerpoint/2010/main" val="3014618580"/>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4</TotalTime>
  <Words>5149</Words>
  <Application>Microsoft Office PowerPoint</Application>
  <PresentationFormat>On-screen Show (4:3)</PresentationFormat>
  <Paragraphs>724</Paragraphs>
  <Slides>64</Slides>
  <Notes>64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ＭＳ Ｐゴシック</vt:lpstr>
      <vt:lpstr>Arial</vt:lpstr>
      <vt:lpstr>Calibri</vt:lpstr>
      <vt:lpstr>Verdana</vt:lpstr>
      <vt:lpstr>Wingdings</vt:lpstr>
      <vt:lpstr>NJ Template 06</vt:lpstr>
      <vt:lpstr>Capital Gains &amp; Losses  (Including Sale of Home)</vt:lpstr>
      <vt:lpstr>Introduction</vt:lpstr>
      <vt:lpstr>Stock Sales – Schedule D</vt:lpstr>
      <vt:lpstr>Stock Sales – Capital Gains</vt:lpstr>
      <vt:lpstr>Sales Price</vt:lpstr>
      <vt:lpstr>Cost Basis</vt:lpstr>
      <vt:lpstr>Cost Basis</vt:lpstr>
      <vt:lpstr>Basis other than Cost</vt:lpstr>
      <vt:lpstr>Adjusted Basis</vt:lpstr>
      <vt:lpstr>Sales Commissions</vt:lpstr>
      <vt:lpstr>1099-B Proceeds from Broker and Barter Exchange Transactions</vt:lpstr>
      <vt:lpstr>Holding Period - Short Term (ST) vs. Long Term (LT)</vt:lpstr>
      <vt:lpstr>Holding Period - May Need to Determine Long Term vs. Short Term in Special Cases</vt:lpstr>
      <vt:lpstr>Holding Period - May Need to Determine Long Term vs. Short Term in Special Cases</vt:lpstr>
      <vt:lpstr>Tax Liability Net Gain</vt:lpstr>
      <vt:lpstr>Capital Gains Tax Rates</vt:lpstr>
      <vt:lpstr>Tax Liability Net Loss</vt:lpstr>
      <vt:lpstr>Capital Loss Carryover</vt:lpstr>
      <vt:lpstr>TS - Capital Loss Carryover From Last Year  to This Year Federal  Section \ Income \ Enter Myself \ Capital Gain and Losses (Schedule D) \ Other Capital Gains Data</vt:lpstr>
      <vt:lpstr>TS – 1040 Line 13 - Maximum Capital Loss on Current Year Return</vt:lpstr>
      <vt:lpstr>TS - Capital Loss Carryover Worksheet From This Year to Next Year</vt:lpstr>
      <vt:lpstr>Capital Gain Distributions</vt:lpstr>
      <vt:lpstr>1099-DIV Dividends &amp; Distributions</vt:lpstr>
      <vt:lpstr>1099 Consolidated Statement</vt:lpstr>
      <vt:lpstr>Demutualization</vt:lpstr>
      <vt:lpstr>Schedule K-1 Capital Gains &amp; Losses</vt:lpstr>
      <vt:lpstr>Sample Schedule K-1</vt:lpstr>
      <vt:lpstr>Wash Sales</vt:lpstr>
      <vt:lpstr>TS - Entering Capital Gain/Loss Transactions</vt:lpstr>
      <vt:lpstr>Capital Gains/Losses Transactions Federal  Section \ Income \ Enter Myself \ Capital Gain and Losses (Schedule D) \ Capital Gains and Loss Items</vt:lpstr>
      <vt:lpstr>Capital Gains/Loss Screen – TS Tips</vt:lpstr>
      <vt:lpstr>Capital Gains/Loss Screen – TS Tips</vt:lpstr>
      <vt:lpstr>Form 8949</vt:lpstr>
      <vt:lpstr>TS - Sales &amp; Other Dispositions of Capital Assets – Form 8949 for 1099 Code A (S/T, Cost Reported)</vt:lpstr>
      <vt:lpstr>TS - Sales &amp; Other Dispositions of Capital Assets – Form 8949 for 1099 Code D (L/T, Cost Reported)</vt:lpstr>
      <vt:lpstr>TS - Sales &amp; Other Dispositions of Capital Assets – Form 8949 for 1099 Code E (L/T, Cost Not Reported)</vt:lpstr>
      <vt:lpstr>Capital Gains &amp; Losses on Schedule D</vt:lpstr>
      <vt:lpstr>Capital Gains &amp; Losses on Schedule D</vt:lpstr>
      <vt:lpstr>TS - Schedule D Part I – Short-Term Capital Gains/Losses</vt:lpstr>
      <vt:lpstr>TS - Schedule D Part II –           Long-Term Capital Gains/Losses</vt:lpstr>
      <vt:lpstr>TS - Capital Gain/Loss – 1040 Line 13</vt:lpstr>
      <vt:lpstr>TS – Capital Loss Carryover Worksheet</vt:lpstr>
      <vt:lpstr>TS - Qualified Dividends and Capital Gains Tax Worksheet – Tax on All Taxable Income</vt:lpstr>
      <vt:lpstr>TS - Tax – 1040 Line 44</vt:lpstr>
      <vt:lpstr>Consolidating Capital Gains Transactions on Capital Gains/Loss Screen</vt:lpstr>
      <vt:lpstr>Non-Taxable NJ Securities</vt:lpstr>
      <vt:lpstr>NJ Adjustment to Capital Gains</vt:lpstr>
      <vt:lpstr>NJ Sch B</vt:lpstr>
      <vt:lpstr>Sale of a Home What is Considered a “Main” Home?</vt:lpstr>
      <vt:lpstr>Home Sale Terms</vt:lpstr>
      <vt:lpstr>1099-S Proceeds From Real Estate Transaction</vt:lpstr>
      <vt:lpstr>Calculating Home Sale  Gain/Loss</vt:lpstr>
      <vt:lpstr>House Sale Gain Exclusion Ownership &amp; Use Tests</vt:lpstr>
      <vt:lpstr>Calculate House Sale Gain Exclusion</vt:lpstr>
      <vt:lpstr>TS - Capital Gain on Sale of Home Federal  Section \ Income \ Enter Myself \ Capital Gain and Losses (Schedule D) \ Sale of Main Home Worksheet \ Basic Info about Home</vt:lpstr>
      <vt:lpstr>TS - Capital Gain on Sale of Home Federal  Section \ Income \ Enter Myself \ Capital Gain and Losses (Schedule D) \ Sale of Main Home Worksheet \ Adjustments to Sale</vt:lpstr>
      <vt:lpstr>TS - Capital Gain on Sale of Home – Form 8949</vt:lpstr>
      <vt:lpstr>TS - Capital Gain on Sale of Home – Schedule D</vt:lpstr>
      <vt:lpstr>Gain/Loss on Sale of House – TS Tips</vt:lpstr>
      <vt:lpstr>When 1099-S is Issued</vt:lpstr>
      <vt:lpstr>When 1099-S is Issued</vt:lpstr>
      <vt:lpstr>Sale of Home for a Loss (when 1099-S is issued) Federal  Section \ Income \ Enter Myself \ Capital Gain and Losses (Schedule D) \ Capital Gains and Loss Items</vt:lpstr>
      <vt:lpstr>Sale of Home Reference Material</vt:lpstr>
      <vt:lpstr>Out of Scope Situations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5</cp:revision>
  <dcterms:created xsi:type="dcterms:W3CDTF">2017-12-08T09:50:38Z</dcterms:created>
  <dcterms:modified xsi:type="dcterms:W3CDTF">2017-12-08T11:06:54Z</dcterms:modified>
</cp:coreProperties>
</file>